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4" r:id="rId1"/>
  </p:sldMasterIdLst>
  <p:notesMasterIdLst>
    <p:notesMasterId r:id="rId22"/>
  </p:notesMasterIdLst>
  <p:sldIdLst>
    <p:sldId id="256" r:id="rId2"/>
    <p:sldId id="257" r:id="rId3"/>
    <p:sldId id="301" r:id="rId4"/>
    <p:sldId id="259" r:id="rId5"/>
    <p:sldId id="260" r:id="rId6"/>
    <p:sldId id="261" r:id="rId7"/>
    <p:sldId id="262" r:id="rId8"/>
    <p:sldId id="265" r:id="rId9"/>
    <p:sldId id="286" r:id="rId10"/>
    <p:sldId id="303" r:id="rId11"/>
    <p:sldId id="304" r:id="rId12"/>
    <p:sldId id="305" r:id="rId13"/>
    <p:sldId id="275" r:id="rId14"/>
    <p:sldId id="282" r:id="rId15"/>
    <p:sldId id="306" r:id="rId16"/>
    <p:sldId id="307" r:id="rId17"/>
    <p:sldId id="308" r:id="rId18"/>
    <p:sldId id="279" r:id="rId19"/>
    <p:sldId id="280" r:id="rId20"/>
    <p:sldId id="281" r:id="rId21"/>
  </p:sldIdLst>
  <p:sldSz cx="12188825" cy="6858000"/>
  <p:notesSz cx="6858000" cy="9144000"/>
  <p:embeddedFontLst>
    <p:embeddedFont>
      <p:font typeface="Calibri" panose="020F0502020204030204" pitchFamily="34" charset="0"/>
      <p:regular r:id="rId23"/>
      <p:bold r:id="rId24"/>
      <p:italic r:id="rId25"/>
      <p:boldItalic r:id="rId26"/>
    </p:embeddedFont>
    <p:embeddedFont>
      <p:font typeface="Constantia" panose="02030602050306030303" pitchFamily="18" charset="0"/>
      <p:regular r:id="rId27"/>
      <p:bold r:id="rId28"/>
      <p:italic r:id="rId29"/>
      <p:boldItalic r:id="rId30"/>
    </p:embeddedFont>
    <p:embeddedFont>
      <p:font typeface="Tw Cen MT" panose="020B0602020104020603" pitchFamily="34" charset="0"/>
      <p:regular r:id="rId31"/>
      <p:bold r:id="rId32"/>
      <p:italic r:id="rId33"/>
      <p:boldItalic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4">
          <p15:clr>
            <a:srgbClr val="A4A3A4"/>
          </p15:clr>
        </p15:guide>
        <p15:guide id="3" orient="horz" pos="3792">
          <p15:clr>
            <a:srgbClr val="A4A3A4"/>
          </p15:clr>
        </p15:guide>
        <p15:guide id="4" pos="959">
          <p15:clr>
            <a:srgbClr val="A4A3A4"/>
          </p15:clr>
        </p15:guide>
        <p15:guide id="5" pos="671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5" roundtripDataSignature="AMtx7mhdHGtQzLmORDUIV5qb1TQEZB6YX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13" autoAdjust="0"/>
    <p:restoredTop sz="94660"/>
  </p:normalViewPr>
  <p:slideViewPr>
    <p:cSldViewPr snapToGrid="0">
      <p:cViewPr varScale="1">
        <p:scale>
          <a:sx n="81" d="100"/>
          <a:sy n="81" d="100"/>
        </p:scale>
        <p:origin x="782" y="53"/>
      </p:cViewPr>
      <p:guideLst>
        <p:guide orient="horz" pos="2160"/>
        <p:guide orient="horz" pos="384"/>
        <p:guide orient="horz" pos="3792"/>
        <p:guide pos="959"/>
        <p:guide pos="6719"/>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3179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834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1314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8285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2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2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2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518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88828"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1"/>
            <a:ext cx="23044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5936" y="1122363"/>
            <a:ext cx="8789286" cy="2387600"/>
          </a:xfrm>
        </p:spPr>
        <p:txBody>
          <a:bodyPr anchor="b">
            <a:normAutofit/>
          </a:bodyPr>
          <a:lstStyle>
            <a:lvl1pPr algn="l">
              <a:defRPr sz="4799"/>
            </a:lvl1pPr>
          </a:lstStyle>
          <a:p>
            <a:r>
              <a:rPr lang="en-US"/>
              <a:t>Click to edit Master title style</a:t>
            </a:r>
            <a:endParaRPr lang="en-US" dirty="0"/>
          </a:p>
        </p:txBody>
      </p:sp>
      <p:sp>
        <p:nvSpPr>
          <p:cNvPr id="3" name="Subtitle 2"/>
          <p:cNvSpPr>
            <a:spLocks noGrp="1"/>
          </p:cNvSpPr>
          <p:nvPr>
            <p:ph type="subTitle" idx="1"/>
          </p:nvPr>
        </p:nvSpPr>
        <p:spPr>
          <a:xfrm>
            <a:off x="1875936" y="3602038"/>
            <a:ext cx="8789286" cy="1655762"/>
          </a:xfrm>
        </p:spPr>
        <p:txBody>
          <a:bodyPr>
            <a:normAutofit/>
          </a:bodyPr>
          <a:lstStyle>
            <a:lvl1pPr marL="0" indent="0" algn="l">
              <a:buNone/>
              <a:defRPr sz="1999" cap="all" baseline="0">
                <a:solidFill>
                  <a:schemeClr val="tx2"/>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5668" y="5410202"/>
            <a:ext cx="2742486" cy="365125"/>
          </a:xfrm>
        </p:spPr>
        <p:txBody>
          <a:bodyPr/>
          <a:lstStyle/>
          <a:p>
            <a:endParaRPr lang="en-IN"/>
          </a:p>
        </p:txBody>
      </p:sp>
      <p:sp>
        <p:nvSpPr>
          <p:cNvPr id="5" name="Footer Placeholder 4"/>
          <p:cNvSpPr>
            <a:spLocks noGrp="1"/>
          </p:cNvSpPr>
          <p:nvPr>
            <p:ph type="ftr" sz="quarter" idx="11"/>
          </p:nvPr>
        </p:nvSpPr>
        <p:spPr>
          <a:xfrm>
            <a:off x="1875936" y="5410202"/>
            <a:ext cx="5123551" cy="365125"/>
          </a:xfrm>
        </p:spPr>
        <p:txBody>
          <a:bodyPr/>
          <a:lstStyle/>
          <a:p>
            <a:endParaRPr lang="en-IN"/>
          </a:p>
        </p:txBody>
      </p:sp>
      <p:sp>
        <p:nvSpPr>
          <p:cNvPr id="6" name="Slide Number Placeholder 5"/>
          <p:cNvSpPr>
            <a:spLocks noGrp="1"/>
          </p:cNvSpPr>
          <p:nvPr>
            <p:ph type="sldNum" sz="quarter" idx="12"/>
          </p:nvPr>
        </p:nvSpPr>
        <p:spPr>
          <a:xfrm>
            <a:off x="9894334" y="5410200"/>
            <a:ext cx="770888"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716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113" y="4304665"/>
            <a:ext cx="9909774" cy="819355"/>
          </a:xfrm>
        </p:spPr>
        <p:txBody>
          <a:bodyPr anchor="b">
            <a:normAutofit/>
          </a:bodyPr>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114" y="606426"/>
            <a:ext cx="9909773"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199"/>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067" y="5124020"/>
            <a:ext cx="9908278" cy="682472"/>
          </a:xfrm>
        </p:spPr>
        <p:txBody>
          <a:bodyPr>
            <a:normAutofit/>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3742347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159" y="609600"/>
            <a:ext cx="9903375" cy="3429000"/>
          </a:xfrm>
        </p:spPr>
        <p:txBody>
          <a:bodyPr anchor="ctr">
            <a:normAutofit/>
          </a:bodyPr>
          <a:lstStyle>
            <a:lvl1pPr>
              <a:defRPr sz="3599"/>
            </a:lvl1pPr>
          </a:lstStyle>
          <a:p>
            <a:r>
              <a:rPr lang="en-US"/>
              <a:t>Click to edit Master title style</a:t>
            </a:r>
            <a:endParaRPr lang="en-US" dirty="0"/>
          </a:p>
        </p:txBody>
      </p:sp>
      <p:sp>
        <p:nvSpPr>
          <p:cNvPr id="4" name="Text Placeholder 3"/>
          <p:cNvSpPr>
            <a:spLocks noGrp="1"/>
          </p:cNvSpPr>
          <p:nvPr>
            <p:ph type="body" sz="half" idx="2"/>
          </p:nvPr>
        </p:nvSpPr>
        <p:spPr>
          <a:xfrm>
            <a:off x="1141113" y="4419600"/>
            <a:ext cx="9901880" cy="1371599"/>
          </a:xfrm>
        </p:spPr>
        <p:txBody>
          <a:bodyPr anchor="ctr">
            <a:normAutofit/>
          </a:bodyPr>
          <a:lstStyle>
            <a:lvl1pPr marL="0" indent="0">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202298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5836" y="609600"/>
            <a:ext cx="9300329" cy="2748429"/>
          </a:xfrm>
        </p:spPr>
        <p:txBody>
          <a:bodyPr anchor="ctr">
            <a:normAutofit/>
          </a:bodyPr>
          <a:lstStyle>
            <a:lvl1pPr>
              <a:defRPr sz="3599"/>
            </a:lvl1pPr>
          </a:lstStyle>
          <a:p>
            <a:r>
              <a:rPr lang="en-US"/>
              <a:t>Click to edit Master title style</a:t>
            </a:r>
            <a:endParaRPr lang="en-US" dirty="0"/>
          </a:p>
        </p:txBody>
      </p:sp>
      <p:sp>
        <p:nvSpPr>
          <p:cNvPr id="12" name="Text Placeholder 3"/>
          <p:cNvSpPr>
            <a:spLocks noGrp="1"/>
          </p:cNvSpPr>
          <p:nvPr>
            <p:ph type="body" sz="half" idx="13"/>
          </p:nvPr>
        </p:nvSpPr>
        <p:spPr>
          <a:xfrm>
            <a:off x="1720196" y="3365557"/>
            <a:ext cx="8750020" cy="548968"/>
          </a:xfrm>
        </p:spPr>
        <p:txBody>
          <a:bodyPr anchor="t">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114" y="4309919"/>
            <a:ext cx="9903422" cy="1489496"/>
          </a:xfrm>
        </p:spPr>
        <p:txBody>
          <a:bodyPr anchor="ctr">
            <a:normAutofit/>
          </a:bodyPr>
          <a:lstStyle>
            <a:lvl1pPr marL="0" indent="0">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60" name="TextBox 59"/>
          <p:cNvSpPr txBox="1"/>
          <p:nvPr/>
        </p:nvSpPr>
        <p:spPr>
          <a:xfrm>
            <a:off x="903277" y="732394"/>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61" name="TextBox 60"/>
          <p:cNvSpPr txBox="1"/>
          <p:nvPr/>
        </p:nvSpPr>
        <p:spPr>
          <a:xfrm>
            <a:off x="10534626" y="2764972"/>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Tree>
    <p:extLst>
      <p:ext uri="{BB962C8B-B14F-4D97-AF65-F5344CB8AC3E}">
        <p14:creationId xmlns:p14="http://schemas.microsoft.com/office/powerpoint/2010/main" val="230575210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113" y="2134042"/>
            <a:ext cx="9903421" cy="2511835"/>
          </a:xfrm>
        </p:spPr>
        <p:txBody>
          <a:bodyPr anchor="b">
            <a:normAutofit/>
          </a:bodyPr>
          <a:lstStyle>
            <a:lvl1pPr>
              <a:defRPr sz="3599"/>
            </a:lvl1pPr>
          </a:lstStyle>
          <a:p>
            <a:r>
              <a:rPr lang="en-US"/>
              <a:t>Click to edit Master title style</a:t>
            </a:r>
            <a:endParaRPr lang="en-US" dirty="0"/>
          </a:p>
        </p:txBody>
      </p:sp>
      <p:sp>
        <p:nvSpPr>
          <p:cNvPr id="4" name="Text Placeholder 3"/>
          <p:cNvSpPr>
            <a:spLocks noGrp="1"/>
          </p:cNvSpPr>
          <p:nvPr>
            <p:ph type="body" sz="half" idx="2"/>
          </p:nvPr>
        </p:nvSpPr>
        <p:spPr>
          <a:xfrm>
            <a:off x="1141067" y="4657655"/>
            <a:ext cx="9901926" cy="1140644"/>
          </a:xfrm>
        </p:spPr>
        <p:txBody>
          <a:bodyPr anchor="t">
            <a:normAutofit/>
          </a:bodyPr>
          <a:lstStyle>
            <a:lvl1pPr marL="0" indent="0">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2204829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116" y="609600"/>
            <a:ext cx="990341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113" y="2674463"/>
            <a:ext cx="3196066" cy="685800"/>
          </a:xfrm>
        </p:spPr>
        <p:txBody>
          <a:bodyPr anchor="b">
            <a:noAutofit/>
          </a:bodyPr>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625" y="3360263"/>
            <a:ext cx="3207899" cy="2430936"/>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3591" y="2677635"/>
            <a:ext cx="3183556" cy="685800"/>
          </a:xfrm>
        </p:spPr>
        <p:txBody>
          <a:bodyPr anchor="b">
            <a:noAutofit/>
          </a:bodyPr>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3040" y="3363435"/>
            <a:ext cx="3194998" cy="2430936"/>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0397" y="2674463"/>
            <a:ext cx="3194136" cy="685800"/>
          </a:xfrm>
        </p:spPr>
        <p:txBody>
          <a:bodyPr anchor="b">
            <a:noAutofit/>
          </a:bodyPr>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0397" y="3360263"/>
            <a:ext cx="3194136" cy="2430936"/>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305030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114" y="609600"/>
            <a:ext cx="990341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116" y="4404596"/>
            <a:ext cx="3194408" cy="576262"/>
          </a:xfrm>
        </p:spPr>
        <p:txBody>
          <a:bodyPr anchor="b">
            <a:noAutofit/>
          </a:bodyPr>
          <a:lstStyle>
            <a:lvl1pPr marL="0" indent="0">
              <a:lnSpc>
                <a:spcPct val="90000"/>
              </a:lnSpc>
              <a:buNone/>
              <a:defRPr sz="19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116" y="2666998"/>
            <a:ext cx="3194408"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999"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116" y="4980859"/>
            <a:ext cx="3194408" cy="81784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7884" y="4404596"/>
            <a:ext cx="3199567" cy="576262"/>
          </a:xfrm>
        </p:spPr>
        <p:txBody>
          <a:bodyPr anchor="b">
            <a:noAutofit/>
          </a:bodyPr>
          <a:lstStyle>
            <a:lvl1pPr marL="0" indent="0">
              <a:lnSpc>
                <a:spcPct val="90000"/>
              </a:lnSpc>
              <a:buNone/>
              <a:defRPr sz="19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7884" y="2666998"/>
            <a:ext cx="319810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999"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6424" y="4980857"/>
            <a:ext cx="3199567" cy="81034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0523" y="4404595"/>
            <a:ext cx="3189910" cy="576262"/>
          </a:xfrm>
        </p:spPr>
        <p:txBody>
          <a:bodyPr anchor="b">
            <a:noAutofit/>
          </a:bodyPr>
          <a:lstStyle>
            <a:lvl1pPr marL="0" indent="0">
              <a:lnSpc>
                <a:spcPct val="90000"/>
              </a:lnSpc>
              <a:buNone/>
              <a:defRPr sz="19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0398" y="2666998"/>
            <a:ext cx="319413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999"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0397" y="4980855"/>
            <a:ext cx="3194136" cy="810345"/>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2581035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0366425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0046" y="609600"/>
            <a:ext cx="2004489"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113" y="609600"/>
            <a:ext cx="7746572"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5933515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38"/>
        <p:cNvGrpSpPr/>
        <p:nvPr/>
      </p:nvGrpSpPr>
      <p:grpSpPr>
        <a:xfrm>
          <a:off x="0" y="0"/>
          <a:ext cx="0" cy="0"/>
          <a:chOff x="0" y="0"/>
          <a:chExt cx="0" cy="0"/>
        </a:xfrm>
      </p:grpSpPr>
      <p:sp>
        <p:nvSpPr>
          <p:cNvPr id="39" name="Google Shape;39;p30"/>
          <p:cNvSpPr txBox="1">
            <a:spLocks noGrp="1"/>
          </p:cNvSpPr>
          <p:nvPr>
            <p:ph type="title"/>
          </p:nvPr>
        </p:nvSpPr>
        <p:spPr>
          <a:xfrm>
            <a:off x="1522876" y="609600"/>
            <a:ext cx="9143538" cy="10668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45D7E"/>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30"/>
          <p:cNvSpPr txBox="1">
            <a:spLocks noGrp="1"/>
          </p:cNvSpPr>
          <p:nvPr>
            <p:ph type="body" idx="1"/>
          </p:nvPr>
        </p:nvSpPr>
        <p:spPr>
          <a:xfrm>
            <a:off x="1522876" y="1905000"/>
            <a:ext cx="9143538" cy="3697465"/>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800"/>
              </a:spcBef>
              <a:spcAft>
                <a:spcPts val="0"/>
              </a:spcAft>
              <a:buSzPts val="1440"/>
              <a:buChar char="▪"/>
              <a:defRPr/>
            </a:lvl1pPr>
            <a:lvl2pPr marL="914400" lvl="1" indent="-342900" algn="l">
              <a:lnSpc>
                <a:spcPct val="90000"/>
              </a:lnSpc>
              <a:spcBef>
                <a:spcPts val="1000"/>
              </a:spcBef>
              <a:spcAft>
                <a:spcPts val="0"/>
              </a:spcAft>
              <a:buSzPts val="1800"/>
              <a:buChar char="–"/>
              <a:defRPr/>
            </a:lvl2pPr>
            <a:lvl3pPr marL="1371600" lvl="2" indent="-320039" algn="l">
              <a:lnSpc>
                <a:spcPct val="90000"/>
              </a:lnSpc>
              <a:spcBef>
                <a:spcPts val="800"/>
              </a:spcBef>
              <a:spcAft>
                <a:spcPts val="0"/>
              </a:spcAft>
              <a:buSzPts val="1440"/>
              <a:buChar char="▪"/>
              <a:defRPr/>
            </a:lvl3pPr>
            <a:lvl4pPr marL="1828800" lvl="3" indent="-342900" algn="l">
              <a:lnSpc>
                <a:spcPct val="90000"/>
              </a:lnSpc>
              <a:spcBef>
                <a:spcPts val="800"/>
              </a:spcBef>
              <a:spcAft>
                <a:spcPts val="0"/>
              </a:spcAft>
              <a:buSzPts val="1800"/>
              <a:buChar char="–"/>
              <a:defRPr/>
            </a:lvl4pPr>
            <a:lvl5pPr marL="2286000" lvl="4" indent="-320039" algn="l">
              <a:lnSpc>
                <a:spcPct val="90000"/>
              </a:lnSpc>
              <a:spcBef>
                <a:spcPts val="800"/>
              </a:spcBef>
              <a:spcAft>
                <a:spcPts val="0"/>
              </a:spcAft>
              <a:buSzPts val="1440"/>
              <a:buChar char="▪"/>
              <a:defRPr/>
            </a:lvl5pPr>
            <a:lvl6pPr marL="2743200" lvl="5" indent="-342900" algn="l">
              <a:lnSpc>
                <a:spcPct val="90000"/>
              </a:lnSpc>
              <a:spcBef>
                <a:spcPts val="800"/>
              </a:spcBef>
              <a:spcAft>
                <a:spcPts val="0"/>
              </a:spcAft>
              <a:buSzPts val="1800"/>
              <a:buChar char="–"/>
              <a:defRPr/>
            </a:lvl6pPr>
            <a:lvl7pPr marL="3200400" lvl="6" indent="-320039" algn="l">
              <a:lnSpc>
                <a:spcPct val="90000"/>
              </a:lnSpc>
              <a:spcBef>
                <a:spcPts val="800"/>
              </a:spcBef>
              <a:spcAft>
                <a:spcPts val="0"/>
              </a:spcAft>
              <a:buSzPts val="1440"/>
              <a:buChar char="▪"/>
              <a:defRPr/>
            </a:lvl7pPr>
            <a:lvl8pPr marL="3657600" lvl="7" indent="-342900" algn="l">
              <a:lnSpc>
                <a:spcPct val="90000"/>
              </a:lnSpc>
              <a:spcBef>
                <a:spcPts val="800"/>
              </a:spcBef>
              <a:spcAft>
                <a:spcPts val="0"/>
              </a:spcAft>
              <a:buSzPts val="1800"/>
              <a:buChar char="–"/>
              <a:defRPr/>
            </a:lvl8pPr>
            <a:lvl9pPr marL="4114800" lvl="8" indent="-320040" algn="l">
              <a:lnSpc>
                <a:spcPct val="90000"/>
              </a:lnSpc>
              <a:spcBef>
                <a:spcPts val="800"/>
              </a:spcBef>
              <a:spcAft>
                <a:spcPts val="0"/>
              </a:spcAft>
              <a:buSzPts val="1440"/>
              <a:buChar char="▪"/>
              <a:defRPr/>
            </a:lvl9pPr>
          </a:lstStyle>
          <a:p>
            <a:endParaRPr/>
          </a:p>
        </p:txBody>
      </p:sp>
      <p:sp>
        <p:nvSpPr>
          <p:cNvPr id="41" name="Google Shape;41;p30"/>
          <p:cNvSpPr txBox="1">
            <a:spLocks noGrp="1"/>
          </p:cNvSpPr>
          <p:nvPr>
            <p:ph type="ftr" idx="11"/>
          </p:nvPr>
        </p:nvSpPr>
        <p:spPr>
          <a:xfrm>
            <a:off x="1507498" y="6516865"/>
            <a:ext cx="6062145"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0"/>
          <p:cNvSpPr txBox="1">
            <a:spLocks noGrp="1"/>
          </p:cNvSpPr>
          <p:nvPr>
            <p:ph type="dt" idx="10"/>
          </p:nvPr>
        </p:nvSpPr>
        <p:spPr>
          <a:xfrm>
            <a:off x="7994363" y="6516865"/>
            <a:ext cx="1327622"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0"/>
          <p:cNvSpPr txBox="1">
            <a:spLocks noGrp="1"/>
          </p:cNvSpPr>
          <p:nvPr>
            <p:ph type="sldNum" idx="12"/>
          </p:nvPr>
        </p:nvSpPr>
        <p:spPr>
          <a:xfrm>
            <a:off x="9730094" y="6516865"/>
            <a:ext cx="936319"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9855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1_Picture with Caption">
    <p:spTree>
      <p:nvGrpSpPr>
        <p:cNvPr id="1" name="Shape 50"/>
        <p:cNvGrpSpPr/>
        <p:nvPr/>
      </p:nvGrpSpPr>
      <p:grpSpPr>
        <a:xfrm>
          <a:off x="0" y="0"/>
          <a:ext cx="0" cy="0"/>
          <a:chOff x="0" y="0"/>
          <a:chExt cx="0" cy="0"/>
        </a:xfrm>
      </p:grpSpPr>
      <p:sp>
        <p:nvSpPr>
          <p:cNvPr id="52" name="Google Shape;52;p32"/>
          <p:cNvSpPr txBox="1">
            <a:spLocks noGrp="1"/>
          </p:cNvSpPr>
          <p:nvPr>
            <p:ph type="title"/>
          </p:nvPr>
        </p:nvSpPr>
        <p:spPr>
          <a:xfrm>
            <a:off x="7923214" y="1371600"/>
            <a:ext cx="3124200" cy="2057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45D7E"/>
              </a:buClr>
              <a:buSzPts val="3200"/>
              <a:buFont typeface="Calibri"/>
              <a:buNone/>
              <a:defRPr sz="32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32" descr="An empty placeholder to add an image. Click on the placeholder and select the image that you wish to add"/>
          <p:cNvSpPr>
            <a:spLocks noGrp="1"/>
          </p:cNvSpPr>
          <p:nvPr>
            <p:ph type="pic" idx="2"/>
          </p:nvPr>
        </p:nvSpPr>
        <p:spPr>
          <a:xfrm>
            <a:off x="1400490" y="1202055"/>
            <a:ext cx="5760720" cy="4206240"/>
          </a:xfrm>
          <a:prstGeom prst="rect">
            <a:avLst/>
          </a:prstGeom>
          <a:solidFill>
            <a:srgbClr val="F2F2F2"/>
          </a:solidFill>
          <a:ln>
            <a:noFill/>
          </a:ln>
        </p:spPr>
      </p:sp>
      <p:sp>
        <p:nvSpPr>
          <p:cNvPr id="54" name="Google Shape;54;p32"/>
          <p:cNvSpPr txBox="1">
            <a:spLocks noGrp="1"/>
          </p:cNvSpPr>
          <p:nvPr>
            <p:ph type="body" idx="1"/>
          </p:nvPr>
        </p:nvSpPr>
        <p:spPr>
          <a:xfrm>
            <a:off x="7923214" y="3536829"/>
            <a:ext cx="3124200" cy="179717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00"/>
              </a:spcBef>
              <a:spcAft>
                <a:spcPts val="0"/>
              </a:spcAft>
              <a:buSzPts val="1280"/>
              <a:buNone/>
              <a:defRPr sz="1600"/>
            </a:lvl1pPr>
            <a:lvl2pPr marL="914400" lvl="1" indent="-228600" algn="l">
              <a:lnSpc>
                <a:spcPct val="90000"/>
              </a:lnSpc>
              <a:spcBef>
                <a:spcPts val="1000"/>
              </a:spcBef>
              <a:spcAft>
                <a:spcPts val="0"/>
              </a:spcAft>
              <a:buSzPts val="1200"/>
              <a:buNone/>
              <a:defRPr sz="1200"/>
            </a:lvl2pPr>
            <a:lvl3pPr marL="1371600" lvl="2" indent="-228600" algn="l">
              <a:lnSpc>
                <a:spcPct val="90000"/>
              </a:lnSpc>
              <a:spcBef>
                <a:spcPts val="800"/>
              </a:spcBef>
              <a:spcAft>
                <a:spcPts val="0"/>
              </a:spcAft>
              <a:buSzPts val="800"/>
              <a:buNone/>
              <a:defRPr sz="1000"/>
            </a:lvl3pPr>
            <a:lvl4pPr marL="1828800" lvl="3" indent="-228600" algn="l">
              <a:lnSpc>
                <a:spcPct val="90000"/>
              </a:lnSpc>
              <a:spcBef>
                <a:spcPts val="800"/>
              </a:spcBef>
              <a:spcAft>
                <a:spcPts val="0"/>
              </a:spcAft>
              <a:buSzPts val="900"/>
              <a:buNone/>
              <a:defRPr sz="900"/>
            </a:lvl4pPr>
            <a:lvl5pPr marL="2286000" lvl="4" indent="-228600" algn="l">
              <a:lnSpc>
                <a:spcPct val="90000"/>
              </a:lnSpc>
              <a:spcBef>
                <a:spcPts val="800"/>
              </a:spcBef>
              <a:spcAft>
                <a:spcPts val="0"/>
              </a:spcAft>
              <a:buSzPts val="720"/>
              <a:buNone/>
              <a:defRPr sz="900"/>
            </a:lvl5pPr>
            <a:lvl6pPr marL="2743200" lvl="5" indent="-228600" algn="l">
              <a:lnSpc>
                <a:spcPct val="90000"/>
              </a:lnSpc>
              <a:spcBef>
                <a:spcPts val="800"/>
              </a:spcBef>
              <a:spcAft>
                <a:spcPts val="0"/>
              </a:spcAft>
              <a:buSzPts val="900"/>
              <a:buNone/>
              <a:defRPr sz="900"/>
            </a:lvl6pPr>
            <a:lvl7pPr marL="3200400" lvl="6" indent="-228600" algn="l">
              <a:lnSpc>
                <a:spcPct val="90000"/>
              </a:lnSpc>
              <a:spcBef>
                <a:spcPts val="800"/>
              </a:spcBef>
              <a:spcAft>
                <a:spcPts val="0"/>
              </a:spcAft>
              <a:buSzPts val="720"/>
              <a:buNone/>
              <a:defRPr sz="900"/>
            </a:lvl7pPr>
            <a:lvl8pPr marL="3657600" lvl="7" indent="-228600" algn="l">
              <a:lnSpc>
                <a:spcPct val="90000"/>
              </a:lnSpc>
              <a:spcBef>
                <a:spcPts val="800"/>
              </a:spcBef>
              <a:spcAft>
                <a:spcPts val="0"/>
              </a:spcAft>
              <a:buSzPts val="900"/>
              <a:buNone/>
              <a:defRPr sz="900"/>
            </a:lvl8pPr>
            <a:lvl9pPr marL="4114800" lvl="8" indent="-228600" algn="l">
              <a:lnSpc>
                <a:spcPct val="90000"/>
              </a:lnSpc>
              <a:spcBef>
                <a:spcPts val="800"/>
              </a:spcBef>
              <a:spcAft>
                <a:spcPts val="0"/>
              </a:spcAft>
              <a:buSzPts val="720"/>
              <a:buNone/>
              <a:defRPr sz="900"/>
            </a:lvl9pPr>
          </a:lstStyle>
          <a:p>
            <a:endParaRPr/>
          </a:p>
        </p:txBody>
      </p:sp>
      <p:sp>
        <p:nvSpPr>
          <p:cNvPr id="55" name="Google Shape;55;p32"/>
          <p:cNvSpPr txBox="1">
            <a:spLocks noGrp="1"/>
          </p:cNvSpPr>
          <p:nvPr>
            <p:ph type="ftr" idx="11"/>
          </p:nvPr>
        </p:nvSpPr>
        <p:spPr>
          <a:xfrm>
            <a:off x="1507498" y="6516865"/>
            <a:ext cx="6062145"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2"/>
          <p:cNvSpPr txBox="1">
            <a:spLocks noGrp="1"/>
          </p:cNvSpPr>
          <p:nvPr>
            <p:ph type="dt" idx="10"/>
          </p:nvPr>
        </p:nvSpPr>
        <p:spPr>
          <a:xfrm>
            <a:off x="7994363" y="6516865"/>
            <a:ext cx="1327622"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2"/>
          <p:cNvSpPr txBox="1">
            <a:spLocks noGrp="1"/>
          </p:cNvSpPr>
          <p:nvPr>
            <p:ph type="sldNum" idx="12"/>
          </p:nvPr>
        </p:nvSpPr>
        <p:spPr>
          <a:xfrm>
            <a:off x="9730094" y="6516865"/>
            <a:ext cx="936319"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34066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7508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114" y="1419227"/>
            <a:ext cx="9903420" cy="2852737"/>
          </a:xfrm>
        </p:spPr>
        <p:txBody>
          <a:bodyPr anchor="b">
            <a:normAutofit/>
          </a:bodyPr>
          <a:lstStyle>
            <a:lvl1pPr>
              <a:defRPr sz="3599"/>
            </a:lvl1pPr>
          </a:lstStyle>
          <a:p>
            <a:r>
              <a:rPr lang="en-US"/>
              <a:t>Click to edit Master title style</a:t>
            </a:r>
            <a:endParaRPr lang="en-US" dirty="0"/>
          </a:p>
        </p:txBody>
      </p:sp>
      <p:sp>
        <p:nvSpPr>
          <p:cNvPr id="3" name="Text Placeholder 2"/>
          <p:cNvSpPr>
            <a:spLocks noGrp="1"/>
          </p:cNvSpPr>
          <p:nvPr>
            <p:ph type="body" idx="1"/>
          </p:nvPr>
        </p:nvSpPr>
        <p:spPr>
          <a:xfrm>
            <a:off x="1141114" y="4424362"/>
            <a:ext cx="9903420" cy="1374776"/>
          </a:xfrm>
        </p:spPr>
        <p:txBody>
          <a:bodyPr>
            <a:normAutofit/>
          </a:bodyPr>
          <a:lstStyle>
            <a:lvl1pPr marL="0" indent="0">
              <a:buNone/>
              <a:defRPr sz="1799" cap="all" baseline="0">
                <a:solidFill>
                  <a:schemeClr val="tx1">
                    <a:tint val="75000"/>
                  </a:schemeClr>
                </a:solidFill>
              </a:defRPr>
            </a:lvl1pPr>
            <a:lvl2pPr marL="457063" indent="0">
              <a:buNone/>
              <a:defRPr sz="17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4848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113" y="2249486"/>
            <a:ext cx="487711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3" y="2249486"/>
            <a:ext cx="487394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1511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114" y="619127"/>
            <a:ext cx="990342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69663" y="2249486"/>
            <a:ext cx="4648572" cy="823912"/>
          </a:xfrm>
        </p:spPr>
        <p:txBody>
          <a:bodyPr anchor="b"/>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113" y="3073398"/>
            <a:ext cx="487712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9141" y="2249485"/>
            <a:ext cx="4645392" cy="823912"/>
          </a:xfrm>
        </p:spPr>
        <p:txBody>
          <a:bodyPr anchor="b"/>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3073398"/>
            <a:ext cx="487394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0968229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0377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0743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407" y="609601"/>
            <a:ext cx="3855033" cy="1639884"/>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54858" y="592666"/>
            <a:ext cx="5889675"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407" y="2249486"/>
            <a:ext cx="3855033" cy="3541714"/>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854326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116" y="609600"/>
            <a:ext cx="5932963" cy="1639886"/>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7378799" y="609602"/>
            <a:ext cx="3665735"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1141113" y="2249486"/>
            <a:ext cx="5932966" cy="3541714"/>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904485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1">
            <a:alphaModFix amt="30000"/>
            <a:extLst>
              <a:ext uri="{28A0092B-C50C-407E-A947-70E740481C1C}">
                <a14:useLocalDpi xmlns:a14="http://schemas.microsoft.com/office/drawing/2010/main" val="0"/>
              </a:ext>
            </a:extLst>
          </a:blip>
          <a:srcRect/>
          <a:stretch>
            <a:fillRect/>
          </a:stretch>
        </p:blipFill>
        <p:spPr bwMode="auto">
          <a:xfrm>
            <a:off x="0" y="-1"/>
            <a:ext cx="12188828"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4" y="1"/>
            <a:ext cx="12050749"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116" y="618518"/>
            <a:ext cx="990341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115" y="2249487"/>
            <a:ext cx="990341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4979" y="5883277"/>
            <a:ext cx="2742486" cy="365125"/>
          </a:xfrm>
          <a:prstGeom prst="rect">
            <a:avLst/>
          </a:prstGeom>
        </p:spPr>
        <p:txBody>
          <a:bodyPr vert="horz" lIns="91440" tIns="45720" rIns="91440" bIns="45720" rtlCol="0" anchor="ctr"/>
          <a:lstStyle>
            <a:lvl1pPr algn="r">
              <a:defRPr sz="105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1141114" y="5883276"/>
            <a:ext cx="6237684"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3645" y="5883275"/>
            <a:ext cx="770888"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6008273"/>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lvl1pPr algn="l" defTabSz="914126" rtl="0" eaLnBrk="1" latinLnBrk="0" hangingPunct="1">
        <a:lnSpc>
          <a:spcPct val="90000"/>
        </a:lnSpc>
        <a:spcBef>
          <a:spcPct val="0"/>
        </a:spcBef>
        <a:buNone/>
        <a:defRPr sz="3599" kern="1200" cap="all" baseline="0">
          <a:solidFill>
            <a:schemeClr val="tx1"/>
          </a:solidFill>
          <a:latin typeface="+mj-lt"/>
          <a:ea typeface="+mj-ea"/>
          <a:cs typeface="+mj-cs"/>
        </a:defRPr>
      </a:lvl1pPr>
    </p:titleStyle>
    <p:bodyStyle>
      <a:lvl1pPr marL="228531" indent="-228531" algn="l" defTabSz="914126" rtl="0" eaLnBrk="1" latinLnBrk="0" hangingPunct="1">
        <a:lnSpc>
          <a:spcPct val="120000"/>
        </a:lnSpc>
        <a:spcBef>
          <a:spcPts val="1000"/>
        </a:spcBef>
        <a:buSzPct val="125000"/>
        <a:buFont typeface="Arial" panose="020B0604020202020204" pitchFamily="34" charset="0"/>
        <a:buChar char="•"/>
        <a:defRPr sz="2399" kern="1200">
          <a:solidFill>
            <a:schemeClr val="tx1"/>
          </a:solidFill>
          <a:latin typeface="+mn-lt"/>
          <a:ea typeface="+mn-ea"/>
          <a:cs typeface="+mn-cs"/>
        </a:defRPr>
      </a:lvl1pPr>
      <a:lvl2pPr marL="685594" indent="-228531" algn="l" defTabSz="914126" rtl="0" eaLnBrk="1" latinLnBrk="0" hangingPunct="1">
        <a:lnSpc>
          <a:spcPct val="120000"/>
        </a:lnSpc>
        <a:spcBef>
          <a:spcPts val="500"/>
        </a:spcBef>
        <a:buSzPct val="125000"/>
        <a:buFont typeface="Arial" panose="020B0604020202020204" pitchFamily="34" charset="0"/>
        <a:buChar char="•"/>
        <a:defRPr sz="1999" kern="1200">
          <a:solidFill>
            <a:schemeClr val="tx1"/>
          </a:solidFill>
          <a:latin typeface="+mn-lt"/>
          <a:ea typeface="+mn-ea"/>
          <a:cs typeface="+mn-cs"/>
        </a:defRPr>
      </a:lvl2pPr>
      <a:lvl3pPr marL="1142657" indent="-228531" algn="l" defTabSz="914126" rtl="0" eaLnBrk="1" latinLnBrk="0" hangingPunct="1">
        <a:lnSpc>
          <a:spcPct val="120000"/>
        </a:lnSpc>
        <a:spcBef>
          <a:spcPts val="500"/>
        </a:spcBef>
        <a:buSzPct val="125000"/>
        <a:buFont typeface="Arial" panose="020B0604020202020204" pitchFamily="34" charset="0"/>
        <a:buChar char="•"/>
        <a:defRPr sz="1799" kern="1200">
          <a:solidFill>
            <a:schemeClr val="tx1"/>
          </a:solidFill>
          <a:latin typeface="+mn-lt"/>
          <a:ea typeface="+mn-ea"/>
          <a:cs typeface="+mn-cs"/>
        </a:defRPr>
      </a:lvl3pPr>
      <a:lvl4pPr marL="1599720" indent="-228531" algn="l" defTabSz="914126"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6783" indent="-228531" algn="l" defTabSz="914126"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3846" indent="-228531" algn="l" defTabSz="914126"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0908" indent="-228531" algn="l" defTabSz="914126"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7971" indent="-228531" algn="l" defTabSz="914126"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5034" indent="-228531" algn="l" defTabSz="914126"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1"/>
          <p:cNvSpPr txBox="1">
            <a:spLocks noGrp="1"/>
          </p:cNvSpPr>
          <p:nvPr>
            <p:ph type="subTitle" idx="1"/>
          </p:nvPr>
        </p:nvSpPr>
        <p:spPr>
          <a:xfrm>
            <a:off x="1583178" y="3831996"/>
            <a:ext cx="9820500" cy="838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920"/>
              <a:buNone/>
            </a:pPr>
            <a:r>
              <a:rPr lang="en-US" b="1" dirty="0"/>
              <a:t>Submitted By | Ankit Dadarwala | Data Science Intern at Flip Robo Technologies</a:t>
            </a:r>
            <a:endParaRPr b="1" dirty="0"/>
          </a:p>
        </p:txBody>
      </p:sp>
      <p:sp>
        <p:nvSpPr>
          <p:cNvPr id="4" name="Rectangle 3">
            <a:extLst>
              <a:ext uri="{FF2B5EF4-FFF2-40B4-BE49-F238E27FC236}">
                <a16:creationId xmlns:a16="http://schemas.microsoft.com/office/drawing/2014/main" id="{13F6F9BD-9203-4F2F-9A81-A521A47D06DA}"/>
              </a:ext>
            </a:extLst>
          </p:cNvPr>
          <p:cNvSpPr/>
          <p:nvPr/>
        </p:nvSpPr>
        <p:spPr>
          <a:xfrm>
            <a:off x="1465588" y="2384981"/>
            <a:ext cx="9257647" cy="923330"/>
          </a:xfrm>
          <a:prstGeom prst="rect">
            <a:avLst/>
          </a:prstGeom>
          <a:noFill/>
        </p:spPr>
        <p:txBody>
          <a:bodyPr wrap="square" lIns="91440" tIns="45720" rIns="91440" bIns="45720">
            <a:spAutoFit/>
          </a:bodyPr>
          <a:lstStyle/>
          <a:p>
            <a:pPr algn="ctr"/>
            <a:r>
              <a:rPr lang="en-US" sz="5400" b="1" dirty="0">
                <a:ln w="9525">
                  <a:solidFill>
                    <a:schemeClr val="bg1"/>
                  </a:solidFill>
                  <a:prstDash val="solid"/>
                </a:ln>
                <a:effectLst>
                  <a:glow rad="139700">
                    <a:schemeClr val="accent5">
                      <a:satMod val="175000"/>
                      <a:alpha val="40000"/>
                    </a:schemeClr>
                  </a:glow>
                  <a:outerShdw blurRad="12700" dist="38100" dir="2700000" algn="tl" rotWithShape="0">
                    <a:schemeClr val="bg1">
                      <a:lumMod val="50000"/>
                    </a:schemeClr>
                  </a:outerShdw>
                </a:effectLst>
              </a:rPr>
              <a:t>Malignant Comments Classifier</a:t>
            </a:r>
            <a:endParaRPr lang="en-IN" sz="5400" b="1" dirty="0">
              <a:ln w="9525">
                <a:solidFill>
                  <a:schemeClr val="bg1"/>
                </a:solidFill>
                <a:prstDash val="solid"/>
              </a:ln>
              <a:effectLst>
                <a:glow rad="139700">
                  <a:schemeClr val="accent5">
                    <a:satMod val="175000"/>
                    <a:alpha val="40000"/>
                  </a:schemeClr>
                </a:glow>
                <a:outerShdw blurRad="12700" dist="38100" dir="2700000" algn="tl" rotWithShape="0">
                  <a:schemeClr val="bg1">
                    <a:lumMod val="50000"/>
                  </a:scheme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D5F277C-55DD-4DD7-850B-24683F0D82A5}"/>
              </a:ext>
            </a:extLst>
          </p:cNvPr>
          <p:cNvSpPr txBox="1"/>
          <p:nvPr/>
        </p:nvSpPr>
        <p:spPr>
          <a:xfrm>
            <a:off x="1651952" y="199536"/>
            <a:ext cx="7218680" cy="577081"/>
          </a:xfrm>
          <a:prstGeom prst="rect">
            <a:avLst/>
          </a:prstGeom>
          <a:noFill/>
        </p:spPr>
        <p:txBody>
          <a:bodyPr wrap="square">
            <a:spAutoFit/>
          </a:bodyPr>
          <a:lstStyle/>
          <a:p>
            <a:pPr algn="ctr">
              <a:lnSpc>
                <a:spcPct val="90000"/>
              </a:lnSpc>
              <a:buClr>
                <a:srgbClr val="345D7E"/>
              </a:buClr>
              <a:buSzPct val="100000"/>
            </a:pPr>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Word Cloud of Malignant comments</a:t>
            </a:r>
            <a:endParaRPr lang="en-IN"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7" name="Picture 6">
            <a:extLst>
              <a:ext uri="{FF2B5EF4-FFF2-40B4-BE49-F238E27FC236}">
                <a16:creationId xmlns:a16="http://schemas.microsoft.com/office/drawing/2014/main" id="{D5B41E33-8EF0-4A92-A77C-9123A1C2F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870" y="990759"/>
            <a:ext cx="6212554" cy="4693603"/>
          </a:xfrm>
          <a:prstGeom prst="rect">
            <a:avLst/>
          </a:prstGeom>
        </p:spPr>
      </p:pic>
      <p:sp>
        <p:nvSpPr>
          <p:cNvPr id="2" name="TextBox 1">
            <a:extLst>
              <a:ext uri="{FF2B5EF4-FFF2-40B4-BE49-F238E27FC236}">
                <a16:creationId xmlns:a16="http://schemas.microsoft.com/office/drawing/2014/main" id="{E4DEA5CC-72EB-46A5-B52D-DB56F6828201}"/>
              </a:ext>
            </a:extLst>
          </p:cNvPr>
          <p:cNvSpPr txBox="1"/>
          <p:nvPr/>
        </p:nvSpPr>
        <p:spPr>
          <a:xfrm>
            <a:off x="7249212" y="2149312"/>
            <a:ext cx="4251489" cy="1631216"/>
          </a:xfrm>
          <a:prstGeom prst="rect">
            <a:avLst/>
          </a:prstGeom>
          <a:noFill/>
        </p:spPr>
        <p:txBody>
          <a:bodyPr wrap="square" rtlCol="0">
            <a:spAutoFit/>
          </a:bodyPr>
          <a:lstStyle/>
          <a:p>
            <a:pPr marL="0" lvl="0" indent="0" algn="l" rtl="0">
              <a:spcBef>
                <a:spcPts val="0"/>
              </a:spcBef>
              <a:spcAft>
                <a:spcPts val="0"/>
              </a:spcAft>
              <a:buNone/>
            </a:pPr>
            <a:r>
              <a:rPr lang="en-US" dirty="0"/>
              <a:t>This is the word cloud for malignant comments.</a:t>
            </a:r>
          </a:p>
          <a:p>
            <a:pPr marL="0" lvl="0" indent="0" algn="l" rtl="0">
              <a:spcBef>
                <a:spcPts val="1200"/>
              </a:spcBef>
              <a:spcAft>
                <a:spcPts val="1200"/>
              </a:spcAft>
              <a:buNone/>
            </a:pPr>
            <a:r>
              <a:rPr lang="en-US" dirty="0"/>
              <a:t>As we can see, the content of the word cloud are pretty offensive and we can observe some racist words used in this</a:t>
            </a:r>
            <a:endParaRPr lang="en-IN" dirty="0"/>
          </a:p>
        </p:txBody>
      </p:sp>
    </p:spTree>
    <p:extLst>
      <p:ext uri="{BB962C8B-B14F-4D97-AF65-F5344CB8AC3E}">
        <p14:creationId xmlns:p14="http://schemas.microsoft.com/office/powerpoint/2010/main" val="9906248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D5F277C-55DD-4DD7-850B-24683F0D82A5}"/>
              </a:ext>
            </a:extLst>
          </p:cNvPr>
          <p:cNvSpPr txBox="1"/>
          <p:nvPr/>
        </p:nvSpPr>
        <p:spPr>
          <a:xfrm>
            <a:off x="1651951" y="199536"/>
            <a:ext cx="9679067" cy="577081"/>
          </a:xfrm>
          <a:prstGeom prst="rect">
            <a:avLst/>
          </a:prstGeom>
          <a:noFill/>
        </p:spPr>
        <p:txBody>
          <a:bodyPr wrap="square">
            <a:spAutoFit/>
          </a:bodyPr>
          <a:lstStyle/>
          <a:p>
            <a:pPr algn="ctr">
              <a:lnSpc>
                <a:spcPct val="90000"/>
              </a:lnSpc>
              <a:buClr>
                <a:srgbClr val="345D7E"/>
              </a:buClr>
              <a:buSzPct val="100000"/>
            </a:pPr>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Word Cloud of Non Malignant comments</a:t>
            </a:r>
            <a:endParaRPr lang="en-IN"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7" name="Picture 6">
            <a:extLst>
              <a:ext uri="{FF2B5EF4-FFF2-40B4-BE49-F238E27FC236}">
                <a16:creationId xmlns:a16="http://schemas.microsoft.com/office/drawing/2014/main" id="{FFB70B03-DC61-4440-884A-110EC9C1B0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826" y="1151540"/>
            <a:ext cx="6743906" cy="5276254"/>
          </a:xfrm>
          <a:prstGeom prst="rect">
            <a:avLst/>
          </a:prstGeom>
        </p:spPr>
      </p:pic>
    </p:spTree>
    <p:extLst>
      <p:ext uri="{BB962C8B-B14F-4D97-AF65-F5344CB8AC3E}">
        <p14:creationId xmlns:p14="http://schemas.microsoft.com/office/powerpoint/2010/main" val="2026940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D5F277C-55DD-4DD7-850B-24683F0D82A5}"/>
              </a:ext>
            </a:extLst>
          </p:cNvPr>
          <p:cNvSpPr txBox="1"/>
          <p:nvPr/>
        </p:nvSpPr>
        <p:spPr>
          <a:xfrm>
            <a:off x="1133476" y="180682"/>
            <a:ext cx="9679067" cy="639727"/>
          </a:xfrm>
          <a:prstGeom prst="rect">
            <a:avLst/>
          </a:prstGeom>
          <a:noFill/>
        </p:spPr>
        <p:txBody>
          <a:bodyPr wrap="square">
            <a:spAutoFit/>
          </a:bodyPr>
          <a:lstStyle/>
          <a:p>
            <a:pPr algn="ctr">
              <a:lnSpc>
                <a:spcPct val="107000"/>
              </a:lnSpc>
              <a:spcAft>
                <a:spcPts val="800"/>
              </a:spcAft>
            </a:pPr>
            <a:r>
              <a:rPr lang="en-IN"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Frequency distribution of top 50 token words</a:t>
            </a:r>
          </a:p>
        </p:txBody>
      </p:sp>
      <p:pic>
        <p:nvPicPr>
          <p:cNvPr id="4" name="Picture 3">
            <a:extLst>
              <a:ext uri="{FF2B5EF4-FFF2-40B4-BE49-F238E27FC236}">
                <a16:creationId xmlns:a16="http://schemas.microsoft.com/office/drawing/2014/main" id="{5E1E988D-C898-4702-8F2E-912E88B72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408" y="1132234"/>
            <a:ext cx="6601604" cy="5612860"/>
          </a:xfrm>
          <a:prstGeom prst="rect">
            <a:avLst/>
          </a:prstGeom>
        </p:spPr>
      </p:pic>
    </p:spTree>
    <p:extLst>
      <p:ext uri="{BB962C8B-B14F-4D97-AF65-F5344CB8AC3E}">
        <p14:creationId xmlns:p14="http://schemas.microsoft.com/office/powerpoint/2010/main" val="38560398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1" name="Google Shape;261;p21"/>
          <p:cNvSpPr txBox="1">
            <a:spLocks noGrp="1"/>
          </p:cNvSpPr>
          <p:nvPr>
            <p:ph type="body" idx="1"/>
          </p:nvPr>
        </p:nvSpPr>
        <p:spPr>
          <a:xfrm>
            <a:off x="7433696" y="1700740"/>
            <a:ext cx="3699360" cy="362540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ct val="80000"/>
              <a:buNone/>
            </a:pPr>
            <a:r>
              <a:rPr lang="en-US" sz="2400" dirty="0"/>
              <a:t>Using </a:t>
            </a:r>
            <a:r>
              <a:rPr lang="en-US" sz="2400" dirty="0" err="1"/>
              <a:t>Tf-idf</a:t>
            </a:r>
            <a:r>
              <a:rPr lang="en-US" sz="2400" dirty="0"/>
              <a:t> vectorizer to extract features from clean text build different models base on that by using key metrics Accuracy score, F1 micro score,F1 weighted score, Hamming loss, Jaccard score base on that best model will selected</a:t>
            </a:r>
            <a:endParaRPr sz="2400" dirty="0"/>
          </a:p>
        </p:txBody>
      </p:sp>
      <p:sp>
        <p:nvSpPr>
          <p:cNvPr id="2" name="TextBox 1">
            <a:extLst>
              <a:ext uri="{FF2B5EF4-FFF2-40B4-BE49-F238E27FC236}">
                <a16:creationId xmlns:a16="http://schemas.microsoft.com/office/drawing/2014/main" id="{A2EFB39D-CCA8-47BB-943B-A2664EB82BE8}"/>
              </a:ext>
            </a:extLst>
          </p:cNvPr>
          <p:cNvSpPr txBox="1"/>
          <p:nvPr/>
        </p:nvSpPr>
        <p:spPr>
          <a:xfrm>
            <a:off x="2520779" y="86428"/>
            <a:ext cx="6424610" cy="854080"/>
          </a:xfrm>
          <a:prstGeom prst="rect">
            <a:avLst/>
          </a:prstGeom>
          <a:noFill/>
        </p:spPr>
        <p:txBody>
          <a:bodyPr wrap="square" rtlCol="0">
            <a:spAutoFit/>
          </a:bodyPr>
          <a:lstStyle/>
          <a:p>
            <a:pPr algn="ctr">
              <a:lnSpc>
                <a:spcPct val="90000"/>
              </a:lnSpc>
              <a:buClr>
                <a:srgbClr val="345D7E"/>
              </a:buClr>
              <a:buSzPct val="100000"/>
            </a:pPr>
            <a:r>
              <a:rPr lang="en-IN"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Run and evaluate select models</a:t>
            </a:r>
          </a:p>
          <a:p>
            <a:endParaRPr lang="en-IN" dirty="0"/>
          </a:p>
        </p:txBody>
      </p:sp>
      <p:sp>
        <p:nvSpPr>
          <p:cNvPr id="3" name="TextBox 2">
            <a:extLst>
              <a:ext uri="{FF2B5EF4-FFF2-40B4-BE49-F238E27FC236}">
                <a16:creationId xmlns:a16="http://schemas.microsoft.com/office/drawing/2014/main" id="{BED944C9-C8AC-4982-B006-71D96E0ED2AC}"/>
              </a:ext>
            </a:extLst>
          </p:cNvPr>
          <p:cNvSpPr txBox="1"/>
          <p:nvPr/>
        </p:nvSpPr>
        <p:spPr>
          <a:xfrm>
            <a:off x="1370640" y="1043001"/>
            <a:ext cx="5265829" cy="523220"/>
          </a:xfrm>
          <a:prstGeom prst="rect">
            <a:avLst/>
          </a:prstGeom>
          <a:noFill/>
        </p:spPr>
        <p:txBody>
          <a:bodyPr wrap="square" rtlCol="0">
            <a:spAutoFit/>
          </a:bodyPr>
          <a:lstStyle/>
          <a:p>
            <a:r>
              <a:rPr lang="en-IN" sz="2400" b="1" u="sng" dirty="0">
                <a:effectLst/>
                <a:latin typeface="Calibri" panose="020F0502020204030204" pitchFamily="34" charset="0"/>
                <a:ea typeface="Times New Roman" panose="02020603050405020304" pitchFamily="18" charset="0"/>
                <a:cs typeface="Calibri" panose="020F0502020204030204" pitchFamily="34" charset="0"/>
              </a:rPr>
              <a:t>1). </a:t>
            </a:r>
            <a:r>
              <a:rPr lang="en-IN" sz="2800" b="1" u="sng" dirty="0">
                <a:effectLst/>
                <a:latin typeface="Calibri" panose="020F0502020204030204" pitchFamily="34" charset="0"/>
                <a:ea typeface="Times New Roman" panose="02020603050405020304" pitchFamily="18" charset="0"/>
              </a:rPr>
              <a:t>MultinomialNB:</a:t>
            </a:r>
            <a:endParaRPr lang="en-IN" sz="2800" dirty="0"/>
          </a:p>
        </p:txBody>
      </p:sp>
      <p:pic>
        <p:nvPicPr>
          <p:cNvPr id="7" name="Picture 6">
            <a:extLst>
              <a:ext uri="{FF2B5EF4-FFF2-40B4-BE49-F238E27FC236}">
                <a16:creationId xmlns:a16="http://schemas.microsoft.com/office/drawing/2014/main" id="{A300DC5C-F576-4F56-8718-651BFB3ECDB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838" t="26390" r="30216" b="13920"/>
          <a:stretch/>
        </p:blipFill>
        <p:spPr bwMode="auto">
          <a:xfrm>
            <a:off x="607785" y="1700740"/>
            <a:ext cx="6636503" cy="3801674"/>
          </a:xfrm>
          <a:prstGeom prst="rect">
            <a:avLst/>
          </a:prstGeom>
          <a:ln>
            <a:noFill/>
          </a:ln>
          <a:extLst>
            <a:ext uri="{53640926-AAD7-44D8-BBD7-CCE9431645EC}">
              <a14:shadowObscured xmlns:a14="http://schemas.microsoft.com/office/drawing/2010/main"/>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 name="TextBox 1">
            <a:extLst>
              <a:ext uri="{FF2B5EF4-FFF2-40B4-BE49-F238E27FC236}">
                <a16:creationId xmlns:a16="http://schemas.microsoft.com/office/drawing/2014/main" id="{A2EFB39D-CCA8-47BB-943B-A2664EB82BE8}"/>
              </a:ext>
            </a:extLst>
          </p:cNvPr>
          <p:cNvSpPr txBox="1"/>
          <p:nvPr/>
        </p:nvSpPr>
        <p:spPr>
          <a:xfrm>
            <a:off x="3197066" y="271719"/>
            <a:ext cx="6424610" cy="784830"/>
          </a:xfrm>
          <a:prstGeom prst="rect">
            <a:avLst/>
          </a:prstGeom>
          <a:noFill/>
        </p:spPr>
        <p:txBody>
          <a:bodyPr wrap="square" rtlCol="0">
            <a:spAutoFit/>
          </a:bodyPr>
          <a:lstStyle/>
          <a:p>
            <a:pPr defTabSz="914126">
              <a:lnSpc>
                <a:spcPct val="90000"/>
              </a:lnSpc>
              <a:buClr>
                <a:srgbClr val="345D7E"/>
              </a:buClr>
              <a:buSzPct val="100000"/>
            </a:pPr>
            <a:r>
              <a:rPr lang="en-IN" sz="3000" b="1" dirty="0">
                <a:ln w="22225">
                  <a:solidFill>
                    <a:schemeClr val="accent2"/>
                  </a:solidFill>
                  <a:prstDash val="solid"/>
                </a:ln>
                <a:solidFill>
                  <a:schemeClr val="accent6">
                    <a:lumMod val="75000"/>
                  </a:schemeClr>
                </a:solidFill>
              </a:rPr>
              <a:t>Run and evaluate select models</a:t>
            </a:r>
          </a:p>
          <a:p>
            <a:endParaRPr lang="en-IN" dirty="0"/>
          </a:p>
        </p:txBody>
      </p:sp>
      <p:sp>
        <p:nvSpPr>
          <p:cNvPr id="3" name="TextBox 2">
            <a:extLst>
              <a:ext uri="{FF2B5EF4-FFF2-40B4-BE49-F238E27FC236}">
                <a16:creationId xmlns:a16="http://schemas.microsoft.com/office/drawing/2014/main" id="{BED944C9-C8AC-4982-B006-71D96E0ED2AC}"/>
              </a:ext>
            </a:extLst>
          </p:cNvPr>
          <p:cNvSpPr txBox="1"/>
          <p:nvPr/>
        </p:nvSpPr>
        <p:spPr>
          <a:xfrm>
            <a:off x="799507" y="1126580"/>
            <a:ext cx="3124200" cy="738664"/>
          </a:xfrm>
          <a:prstGeom prst="rect">
            <a:avLst/>
          </a:prstGeom>
          <a:noFill/>
        </p:spPr>
        <p:txBody>
          <a:bodyPr wrap="square" rtlCol="0">
            <a:spAutoFit/>
          </a:bodyPr>
          <a:lstStyle/>
          <a:p>
            <a:r>
              <a:rPr lang="en-IN" sz="2400" b="1" u="sng" dirty="0">
                <a:latin typeface="Calibri" panose="020F0502020204030204" pitchFamily="34" charset="0"/>
                <a:cs typeface="Calibri" panose="020F0502020204030204" pitchFamily="34" charset="0"/>
              </a:rPr>
              <a:t>2). Logistic Regression</a:t>
            </a:r>
          </a:p>
          <a:p>
            <a:endParaRPr lang="en-IN" dirty="0"/>
          </a:p>
        </p:txBody>
      </p:sp>
      <p:sp>
        <p:nvSpPr>
          <p:cNvPr id="7" name="TextBox 6">
            <a:extLst>
              <a:ext uri="{FF2B5EF4-FFF2-40B4-BE49-F238E27FC236}">
                <a16:creationId xmlns:a16="http://schemas.microsoft.com/office/drawing/2014/main" id="{36DBDB1F-C2B0-40F2-8B2B-D0A3B1537940}"/>
              </a:ext>
            </a:extLst>
          </p:cNvPr>
          <p:cNvSpPr txBox="1"/>
          <p:nvPr/>
        </p:nvSpPr>
        <p:spPr>
          <a:xfrm>
            <a:off x="6929116" y="1126580"/>
            <a:ext cx="4739730" cy="738664"/>
          </a:xfrm>
          <a:prstGeom prst="rect">
            <a:avLst/>
          </a:prstGeom>
          <a:noFill/>
        </p:spPr>
        <p:txBody>
          <a:bodyPr wrap="square" rtlCol="0">
            <a:spAutoFit/>
          </a:bodyPr>
          <a:lstStyle/>
          <a:p>
            <a:r>
              <a:rPr lang="en-IN" sz="2400" b="1" u="sng" dirty="0">
                <a:latin typeface="Calibri" panose="020F0502020204030204" pitchFamily="34" charset="0"/>
                <a:cs typeface="Calibri" panose="020F0502020204030204" pitchFamily="34" charset="0"/>
              </a:rPr>
              <a:t>3). Decision Tree Classifier</a:t>
            </a:r>
          </a:p>
          <a:p>
            <a:endParaRPr lang="en-IN" dirty="0"/>
          </a:p>
        </p:txBody>
      </p:sp>
      <p:pic>
        <p:nvPicPr>
          <p:cNvPr id="10" name="Picture 9">
            <a:extLst>
              <a:ext uri="{FF2B5EF4-FFF2-40B4-BE49-F238E27FC236}">
                <a16:creationId xmlns:a16="http://schemas.microsoft.com/office/drawing/2014/main" id="{A02F9E7A-F577-4149-80BB-B4BB65FF4E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627" t="25506" r="30327" b="19192"/>
          <a:stretch/>
        </p:blipFill>
        <p:spPr bwMode="auto">
          <a:xfrm>
            <a:off x="85636" y="1662711"/>
            <a:ext cx="5515379" cy="4134774"/>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83F49755-1F35-49D4-B14E-7E9971D3BEB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627" t="26935" r="30783" b="18372"/>
          <a:stretch/>
        </p:blipFill>
        <p:spPr bwMode="auto">
          <a:xfrm>
            <a:off x="5837784" y="1690992"/>
            <a:ext cx="6351041" cy="39398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1080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 name="TextBox 1">
            <a:extLst>
              <a:ext uri="{FF2B5EF4-FFF2-40B4-BE49-F238E27FC236}">
                <a16:creationId xmlns:a16="http://schemas.microsoft.com/office/drawing/2014/main" id="{A2EFB39D-CCA8-47BB-943B-A2664EB82BE8}"/>
              </a:ext>
            </a:extLst>
          </p:cNvPr>
          <p:cNvSpPr txBox="1"/>
          <p:nvPr/>
        </p:nvSpPr>
        <p:spPr>
          <a:xfrm>
            <a:off x="3197066" y="271719"/>
            <a:ext cx="6424610" cy="854080"/>
          </a:xfrm>
          <a:prstGeom prst="rect">
            <a:avLst/>
          </a:prstGeom>
          <a:noFill/>
        </p:spPr>
        <p:txBody>
          <a:bodyPr wrap="square" rtlCol="0">
            <a:spAutoFit/>
          </a:bodyPr>
          <a:lstStyle/>
          <a:p>
            <a:pPr>
              <a:lnSpc>
                <a:spcPct val="90000"/>
              </a:lnSpc>
              <a:buClr>
                <a:srgbClr val="345D7E"/>
              </a:buClr>
              <a:buSzPct val="100000"/>
            </a:pPr>
            <a:r>
              <a:rPr lang="en-IN"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Run and evaluate select models</a:t>
            </a:r>
          </a:p>
          <a:p>
            <a:endParaRPr lang="en-IN" dirty="0"/>
          </a:p>
        </p:txBody>
      </p:sp>
      <p:sp>
        <p:nvSpPr>
          <p:cNvPr id="3" name="TextBox 2">
            <a:extLst>
              <a:ext uri="{FF2B5EF4-FFF2-40B4-BE49-F238E27FC236}">
                <a16:creationId xmlns:a16="http://schemas.microsoft.com/office/drawing/2014/main" id="{BED944C9-C8AC-4982-B006-71D96E0ED2AC}"/>
              </a:ext>
            </a:extLst>
          </p:cNvPr>
          <p:cNvSpPr txBox="1"/>
          <p:nvPr/>
        </p:nvSpPr>
        <p:spPr>
          <a:xfrm>
            <a:off x="799507" y="1126580"/>
            <a:ext cx="4300394" cy="738664"/>
          </a:xfrm>
          <a:prstGeom prst="rect">
            <a:avLst/>
          </a:prstGeom>
          <a:noFill/>
        </p:spPr>
        <p:txBody>
          <a:bodyPr wrap="square" rtlCol="0">
            <a:spAutoFit/>
          </a:bodyPr>
          <a:lstStyle/>
          <a:p>
            <a:r>
              <a:rPr lang="en-IN" sz="2400" b="1" u="sng" dirty="0">
                <a:latin typeface="Calibri" panose="020F0502020204030204" pitchFamily="34" charset="0"/>
                <a:cs typeface="Calibri" panose="020F0502020204030204" pitchFamily="34" charset="0"/>
              </a:rPr>
              <a:t>4). Random Forest  Classifier</a:t>
            </a:r>
          </a:p>
          <a:p>
            <a:endParaRPr lang="en-IN" dirty="0"/>
          </a:p>
        </p:txBody>
      </p:sp>
      <p:sp>
        <p:nvSpPr>
          <p:cNvPr id="7" name="TextBox 6">
            <a:extLst>
              <a:ext uri="{FF2B5EF4-FFF2-40B4-BE49-F238E27FC236}">
                <a16:creationId xmlns:a16="http://schemas.microsoft.com/office/drawing/2014/main" id="{36DBDB1F-C2B0-40F2-8B2B-D0A3B1537940}"/>
              </a:ext>
            </a:extLst>
          </p:cNvPr>
          <p:cNvSpPr txBox="1"/>
          <p:nvPr/>
        </p:nvSpPr>
        <p:spPr>
          <a:xfrm>
            <a:off x="6929116" y="1126580"/>
            <a:ext cx="4739730" cy="738664"/>
          </a:xfrm>
          <a:prstGeom prst="rect">
            <a:avLst/>
          </a:prstGeom>
          <a:noFill/>
        </p:spPr>
        <p:txBody>
          <a:bodyPr wrap="square" rtlCol="0">
            <a:spAutoFit/>
          </a:bodyPr>
          <a:lstStyle/>
          <a:p>
            <a:r>
              <a:rPr lang="en-IN" sz="2400" b="1" u="sng" dirty="0">
                <a:latin typeface="Calibri" panose="020F0502020204030204" pitchFamily="34" charset="0"/>
                <a:cs typeface="Calibri" panose="020F0502020204030204" pitchFamily="34" charset="0"/>
              </a:rPr>
              <a:t>5).  </a:t>
            </a:r>
            <a:r>
              <a:rPr lang="en-IN" sz="2400" b="1" u="sng" dirty="0" err="1">
                <a:latin typeface="Calibri" panose="020F0502020204030204" pitchFamily="34" charset="0"/>
                <a:cs typeface="Calibri" panose="020F0502020204030204" pitchFamily="34" charset="0"/>
              </a:rPr>
              <a:t>XGBoost</a:t>
            </a:r>
            <a:r>
              <a:rPr lang="en-IN" sz="2400" b="1" u="sng" dirty="0">
                <a:latin typeface="Calibri" panose="020F0502020204030204" pitchFamily="34" charset="0"/>
                <a:cs typeface="Calibri" panose="020F0502020204030204" pitchFamily="34" charset="0"/>
              </a:rPr>
              <a:t> Classifier</a:t>
            </a:r>
          </a:p>
          <a:p>
            <a:endParaRPr lang="en-IN" dirty="0"/>
          </a:p>
        </p:txBody>
      </p:sp>
      <p:pic>
        <p:nvPicPr>
          <p:cNvPr id="8" name="Picture 7">
            <a:extLst>
              <a:ext uri="{FF2B5EF4-FFF2-40B4-BE49-F238E27FC236}">
                <a16:creationId xmlns:a16="http://schemas.microsoft.com/office/drawing/2014/main" id="{382C5AFC-D576-4E99-9F0E-29B83521184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512" t="23466" r="31126" b="17554"/>
          <a:stretch/>
        </p:blipFill>
        <p:spPr bwMode="auto">
          <a:xfrm>
            <a:off x="0" y="1594493"/>
            <a:ext cx="5552388" cy="373108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4BEB8052-EAE9-4587-8613-45D9279842E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627" t="27139" r="31246" b="18171"/>
          <a:stretch/>
        </p:blipFill>
        <p:spPr bwMode="auto">
          <a:xfrm>
            <a:off x="6198432" y="1688760"/>
            <a:ext cx="5925126" cy="37102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671959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 name="TextBox 1">
            <a:extLst>
              <a:ext uri="{FF2B5EF4-FFF2-40B4-BE49-F238E27FC236}">
                <a16:creationId xmlns:a16="http://schemas.microsoft.com/office/drawing/2014/main" id="{A2EFB39D-CCA8-47BB-943B-A2664EB82BE8}"/>
              </a:ext>
            </a:extLst>
          </p:cNvPr>
          <p:cNvSpPr txBox="1"/>
          <p:nvPr/>
        </p:nvSpPr>
        <p:spPr>
          <a:xfrm>
            <a:off x="2935564" y="114344"/>
            <a:ext cx="6424610" cy="854080"/>
          </a:xfrm>
          <a:prstGeom prst="rect">
            <a:avLst/>
          </a:prstGeom>
          <a:noFill/>
        </p:spPr>
        <p:txBody>
          <a:bodyPr wrap="square" rtlCol="0">
            <a:spAutoFit/>
          </a:bodyPr>
          <a:lstStyle/>
          <a:p>
            <a:pPr>
              <a:lnSpc>
                <a:spcPct val="90000"/>
              </a:lnSpc>
              <a:buClr>
                <a:srgbClr val="345D7E"/>
              </a:buClr>
              <a:buSzPct val="100000"/>
            </a:pPr>
            <a:r>
              <a:rPr lang="en-IN"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Run and evaluate select models</a:t>
            </a:r>
          </a:p>
          <a:p>
            <a:endParaRPr lang="en-IN" dirty="0"/>
          </a:p>
        </p:txBody>
      </p:sp>
      <p:sp>
        <p:nvSpPr>
          <p:cNvPr id="3" name="TextBox 2">
            <a:extLst>
              <a:ext uri="{FF2B5EF4-FFF2-40B4-BE49-F238E27FC236}">
                <a16:creationId xmlns:a16="http://schemas.microsoft.com/office/drawing/2014/main" id="{BED944C9-C8AC-4982-B006-71D96E0ED2AC}"/>
              </a:ext>
            </a:extLst>
          </p:cNvPr>
          <p:cNvSpPr txBox="1"/>
          <p:nvPr/>
        </p:nvSpPr>
        <p:spPr>
          <a:xfrm>
            <a:off x="799507" y="1126580"/>
            <a:ext cx="4272114" cy="738664"/>
          </a:xfrm>
          <a:prstGeom prst="rect">
            <a:avLst/>
          </a:prstGeom>
          <a:noFill/>
        </p:spPr>
        <p:txBody>
          <a:bodyPr wrap="square" rtlCol="0">
            <a:spAutoFit/>
          </a:bodyPr>
          <a:lstStyle/>
          <a:p>
            <a:r>
              <a:rPr lang="en-IN" sz="2400" b="1" u="sng" dirty="0">
                <a:latin typeface="Calibri" panose="020F0502020204030204" pitchFamily="34" charset="0"/>
                <a:cs typeface="Calibri" panose="020F0502020204030204" pitchFamily="34" charset="0"/>
              </a:rPr>
              <a:t>6). AdaBoost Classifier</a:t>
            </a:r>
          </a:p>
          <a:p>
            <a:endParaRPr lang="en-IN" dirty="0"/>
          </a:p>
        </p:txBody>
      </p:sp>
      <p:sp>
        <p:nvSpPr>
          <p:cNvPr id="7" name="TextBox 6">
            <a:extLst>
              <a:ext uri="{FF2B5EF4-FFF2-40B4-BE49-F238E27FC236}">
                <a16:creationId xmlns:a16="http://schemas.microsoft.com/office/drawing/2014/main" id="{36DBDB1F-C2B0-40F2-8B2B-D0A3B1537940}"/>
              </a:ext>
            </a:extLst>
          </p:cNvPr>
          <p:cNvSpPr txBox="1"/>
          <p:nvPr/>
        </p:nvSpPr>
        <p:spPr>
          <a:xfrm>
            <a:off x="6929116" y="1126580"/>
            <a:ext cx="4739730" cy="738664"/>
          </a:xfrm>
          <a:prstGeom prst="rect">
            <a:avLst/>
          </a:prstGeom>
          <a:noFill/>
        </p:spPr>
        <p:txBody>
          <a:bodyPr wrap="square" rtlCol="0">
            <a:spAutoFit/>
          </a:bodyPr>
          <a:lstStyle/>
          <a:p>
            <a:r>
              <a:rPr lang="en-IN" sz="2400" b="1" u="sng" dirty="0">
                <a:latin typeface="Calibri" panose="020F0502020204030204" pitchFamily="34" charset="0"/>
                <a:cs typeface="Calibri" panose="020F0502020204030204" pitchFamily="34" charset="0"/>
              </a:rPr>
              <a:t>7). Bagging  Classifier</a:t>
            </a:r>
          </a:p>
          <a:p>
            <a:endParaRPr lang="en-IN" dirty="0"/>
          </a:p>
        </p:txBody>
      </p:sp>
      <p:pic>
        <p:nvPicPr>
          <p:cNvPr id="8" name="Picture 7">
            <a:extLst>
              <a:ext uri="{FF2B5EF4-FFF2-40B4-BE49-F238E27FC236}">
                <a16:creationId xmlns:a16="http://schemas.microsoft.com/office/drawing/2014/main" id="{32C35B2E-C02B-4883-8330-A369A87C13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856" t="25710" r="31240" b="18165"/>
          <a:stretch/>
        </p:blipFill>
        <p:spPr bwMode="auto">
          <a:xfrm>
            <a:off x="0" y="1581393"/>
            <a:ext cx="5597087" cy="3612776"/>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CCD8EF78-310E-440B-9C4A-B9F22368F2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086" t="25915" r="30901" b="18987"/>
          <a:stretch/>
        </p:blipFill>
        <p:spPr bwMode="auto">
          <a:xfrm>
            <a:off x="5981705" y="1581393"/>
            <a:ext cx="5713477" cy="361277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5382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 name="TextBox 1">
            <a:extLst>
              <a:ext uri="{FF2B5EF4-FFF2-40B4-BE49-F238E27FC236}">
                <a16:creationId xmlns:a16="http://schemas.microsoft.com/office/drawing/2014/main" id="{A2EFB39D-CCA8-47BB-943B-A2664EB82BE8}"/>
              </a:ext>
            </a:extLst>
          </p:cNvPr>
          <p:cNvSpPr txBox="1"/>
          <p:nvPr/>
        </p:nvSpPr>
        <p:spPr>
          <a:xfrm>
            <a:off x="2935564" y="114344"/>
            <a:ext cx="6424610" cy="854080"/>
          </a:xfrm>
          <a:prstGeom prst="rect">
            <a:avLst/>
          </a:prstGeom>
          <a:noFill/>
        </p:spPr>
        <p:txBody>
          <a:bodyPr wrap="square" rtlCol="0">
            <a:spAutoFit/>
          </a:bodyPr>
          <a:lstStyle/>
          <a:p>
            <a:pPr>
              <a:lnSpc>
                <a:spcPct val="90000"/>
              </a:lnSpc>
              <a:buClr>
                <a:srgbClr val="345D7E"/>
              </a:buClr>
              <a:buSzPct val="100000"/>
            </a:pPr>
            <a:r>
              <a:rPr lang="en-IN"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Evaluate select models</a:t>
            </a:r>
          </a:p>
          <a:p>
            <a:endParaRPr lang="en-IN" dirty="0"/>
          </a:p>
        </p:txBody>
      </p:sp>
      <p:sp>
        <p:nvSpPr>
          <p:cNvPr id="3" name="TextBox 2">
            <a:extLst>
              <a:ext uri="{FF2B5EF4-FFF2-40B4-BE49-F238E27FC236}">
                <a16:creationId xmlns:a16="http://schemas.microsoft.com/office/drawing/2014/main" id="{BED944C9-C8AC-4982-B006-71D96E0ED2AC}"/>
              </a:ext>
            </a:extLst>
          </p:cNvPr>
          <p:cNvSpPr txBox="1"/>
          <p:nvPr/>
        </p:nvSpPr>
        <p:spPr>
          <a:xfrm>
            <a:off x="799507" y="1126580"/>
            <a:ext cx="4272114" cy="461665"/>
          </a:xfrm>
          <a:prstGeom prst="rect">
            <a:avLst/>
          </a:prstGeom>
          <a:noFill/>
        </p:spPr>
        <p:txBody>
          <a:bodyPr wrap="square" rtlCol="0">
            <a:spAutoFit/>
          </a:bodyPr>
          <a:lstStyle/>
          <a:p>
            <a:r>
              <a:rPr lang="en-US" sz="2400" b="1" u="sng" dirty="0">
                <a:latin typeface="Calibri" panose="020F0502020204030204" pitchFamily="34" charset="0"/>
                <a:cs typeface="Calibri" panose="020F0502020204030204" pitchFamily="34" charset="0"/>
              </a:rPr>
              <a:t>H</a:t>
            </a:r>
            <a:r>
              <a:rPr lang="en-IN" sz="2400" b="1" u="sng" dirty="0" err="1">
                <a:latin typeface="Calibri" panose="020F0502020204030204" pitchFamily="34" charset="0"/>
                <a:cs typeface="Calibri" panose="020F0502020204030204" pitchFamily="34" charset="0"/>
              </a:rPr>
              <a:t>amming</a:t>
            </a:r>
            <a:r>
              <a:rPr lang="en-IN" sz="2400" b="1" u="sng" dirty="0">
                <a:latin typeface="Calibri" panose="020F0502020204030204" pitchFamily="34" charset="0"/>
                <a:cs typeface="Calibri" panose="020F0502020204030204" pitchFamily="34" charset="0"/>
              </a:rPr>
              <a:t> loss of all model</a:t>
            </a:r>
          </a:p>
        </p:txBody>
      </p:sp>
      <p:sp>
        <p:nvSpPr>
          <p:cNvPr id="7" name="TextBox 6">
            <a:extLst>
              <a:ext uri="{FF2B5EF4-FFF2-40B4-BE49-F238E27FC236}">
                <a16:creationId xmlns:a16="http://schemas.microsoft.com/office/drawing/2014/main" id="{36DBDB1F-C2B0-40F2-8B2B-D0A3B1537940}"/>
              </a:ext>
            </a:extLst>
          </p:cNvPr>
          <p:cNvSpPr txBox="1"/>
          <p:nvPr/>
        </p:nvSpPr>
        <p:spPr>
          <a:xfrm>
            <a:off x="6929116" y="1126580"/>
            <a:ext cx="4739730" cy="738664"/>
          </a:xfrm>
          <a:prstGeom prst="rect">
            <a:avLst/>
          </a:prstGeom>
          <a:noFill/>
        </p:spPr>
        <p:txBody>
          <a:bodyPr wrap="square" rtlCol="0">
            <a:spAutoFit/>
          </a:bodyPr>
          <a:lstStyle/>
          <a:p>
            <a:r>
              <a:rPr lang="en-IN" sz="2400" b="1" u="sng" dirty="0">
                <a:latin typeface="Calibri" panose="020F0502020204030204" pitchFamily="34" charset="0"/>
                <a:cs typeface="Calibri" panose="020F0502020204030204" pitchFamily="34" charset="0"/>
              </a:rPr>
              <a:t>7). </a:t>
            </a:r>
            <a:r>
              <a:rPr lang="en-IN" sz="2400" b="1" u="sng" dirty="0" err="1">
                <a:latin typeface="Calibri" panose="020F0502020204030204" pitchFamily="34" charset="0"/>
                <a:cs typeface="Calibri" panose="020F0502020204030204" pitchFamily="34" charset="0"/>
              </a:rPr>
              <a:t>Jaccars</a:t>
            </a:r>
            <a:r>
              <a:rPr lang="en-IN" sz="2400" b="1" u="sng" dirty="0">
                <a:latin typeface="Calibri" panose="020F0502020204030204" pitchFamily="34" charset="0"/>
                <a:cs typeface="Calibri" panose="020F0502020204030204" pitchFamily="34" charset="0"/>
              </a:rPr>
              <a:t> score table </a:t>
            </a:r>
          </a:p>
          <a:p>
            <a:endParaRPr lang="en-IN" dirty="0"/>
          </a:p>
        </p:txBody>
      </p:sp>
      <p:pic>
        <p:nvPicPr>
          <p:cNvPr id="10" name="Picture 9">
            <a:extLst>
              <a:ext uri="{FF2B5EF4-FFF2-40B4-BE49-F238E27FC236}">
                <a16:creationId xmlns:a16="http://schemas.microsoft.com/office/drawing/2014/main" id="{30721CDD-FEA4-4937-A884-9B94162B3796}"/>
              </a:ext>
            </a:extLst>
          </p:cNvPr>
          <p:cNvPicPr>
            <a:picLocks noChangeAspect="1"/>
          </p:cNvPicPr>
          <p:nvPr/>
        </p:nvPicPr>
        <p:blipFill rotWithShape="1">
          <a:blip r:embed="rId3">
            <a:extLst>
              <a:ext uri="{28A0092B-C50C-407E-A947-70E740481C1C}">
                <a14:useLocalDpi xmlns:a14="http://schemas.microsoft.com/office/drawing/2010/main" val="0"/>
              </a:ext>
            </a:extLst>
          </a:blip>
          <a:srcRect l="18479" t="46320" r="46395" b="18783"/>
          <a:stretch/>
        </p:blipFill>
        <p:spPr bwMode="auto">
          <a:xfrm>
            <a:off x="71606" y="1945489"/>
            <a:ext cx="5309548" cy="2967022"/>
          </a:xfrm>
          <a:prstGeom prst="rect">
            <a:avLst/>
          </a:prstGeom>
          <a:ln>
            <a:noFill/>
          </a:ln>
          <a:extLst>
            <a:ext uri="{53640926-AAD7-44D8-BBD7-CCE9431645EC}">
              <a14:shadowObscured xmlns:a14="http://schemas.microsoft.com/office/drawing/2010/main"/>
            </a:ext>
          </a:extLst>
        </p:spPr>
      </p:pic>
      <p:graphicFrame>
        <p:nvGraphicFramePr>
          <p:cNvPr id="4" name="Table 3">
            <a:extLst>
              <a:ext uri="{FF2B5EF4-FFF2-40B4-BE49-F238E27FC236}">
                <a16:creationId xmlns:a16="http://schemas.microsoft.com/office/drawing/2014/main" id="{30FAEDE6-C4CB-4505-B52D-E050D7BF7D86}"/>
              </a:ext>
            </a:extLst>
          </p:cNvPr>
          <p:cNvGraphicFramePr>
            <a:graphicFrameLocks noGrp="1"/>
          </p:cNvGraphicFramePr>
          <p:nvPr>
            <p:extLst>
              <p:ext uri="{D42A27DB-BD31-4B8C-83A1-F6EECF244321}">
                <p14:modId xmlns:p14="http://schemas.microsoft.com/office/powerpoint/2010/main" val="905115283"/>
              </p:ext>
            </p:extLst>
          </p:nvPr>
        </p:nvGraphicFramePr>
        <p:xfrm>
          <a:off x="6094412" y="1945489"/>
          <a:ext cx="4510743" cy="2881035"/>
        </p:xfrm>
        <a:graphic>
          <a:graphicData uri="http://schemas.openxmlformats.org/drawingml/2006/table">
            <a:tbl>
              <a:tblPr firstRow="1" firstCol="1" bandRow="1">
                <a:tableStyleId>{5C22544A-7EE6-4342-B048-85BDC9FD1C3A}</a:tableStyleId>
              </a:tblPr>
              <a:tblGrid>
                <a:gridCol w="664281">
                  <a:extLst>
                    <a:ext uri="{9D8B030D-6E8A-4147-A177-3AD203B41FA5}">
                      <a16:colId xmlns:a16="http://schemas.microsoft.com/office/drawing/2014/main" val="3879755566"/>
                    </a:ext>
                  </a:extLst>
                </a:gridCol>
                <a:gridCol w="2376453">
                  <a:extLst>
                    <a:ext uri="{9D8B030D-6E8A-4147-A177-3AD203B41FA5}">
                      <a16:colId xmlns:a16="http://schemas.microsoft.com/office/drawing/2014/main" val="2237953799"/>
                    </a:ext>
                  </a:extLst>
                </a:gridCol>
                <a:gridCol w="1470009">
                  <a:extLst>
                    <a:ext uri="{9D8B030D-6E8A-4147-A177-3AD203B41FA5}">
                      <a16:colId xmlns:a16="http://schemas.microsoft.com/office/drawing/2014/main" val="3160134406"/>
                    </a:ext>
                  </a:extLst>
                </a:gridCol>
              </a:tblGrid>
              <a:tr h="962552">
                <a:tc>
                  <a:txBody>
                    <a:bodyPr/>
                    <a:lstStyle/>
                    <a:p>
                      <a:pPr algn="ctr">
                        <a:lnSpc>
                          <a:spcPct val="107000"/>
                        </a:lnSpc>
                        <a:spcAft>
                          <a:spcPts val="800"/>
                        </a:spcAft>
                      </a:pPr>
                      <a:r>
                        <a:rPr lang="en-IN" sz="1400" u="sng">
                          <a:effectLst/>
                        </a:rPr>
                        <a:t>Sr.NO</a:t>
                      </a:r>
                      <a:endParaRPr lang="en-IN" sz="1100">
                        <a:effectLst/>
                      </a:endParaRPr>
                    </a:p>
                    <a:p>
                      <a:pPr algn="l">
                        <a:lnSpc>
                          <a:spcPct val="107000"/>
                        </a:lnSpc>
                        <a:spcAft>
                          <a:spcPts val="800"/>
                        </a:spcAft>
                      </a:pPr>
                      <a:r>
                        <a:rPr lang="en-IN" sz="14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400" u="sng" dirty="0">
                          <a:effectLst/>
                        </a:rPr>
                        <a:t>Model name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400" u="sng" dirty="0">
                          <a:effectLst/>
                        </a:rPr>
                        <a:t>Jaccard score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34044488"/>
                  </a:ext>
                </a:extLst>
              </a:tr>
              <a:tr h="274069">
                <a:tc>
                  <a:txBody>
                    <a:bodyPr/>
                    <a:lstStyle/>
                    <a:p>
                      <a:pPr algn="l">
                        <a:lnSpc>
                          <a:spcPct val="107000"/>
                        </a:lnSpc>
                        <a:spcAft>
                          <a:spcPts val="800"/>
                        </a:spcAft>
                      </a:pPr>
                      <a:r>
                        <a:rPr lang="en-IN" sz="14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en-IN" sz="1400">
                          <a:effectLst/>
                        </a:rPr>
                        <a:t>MultinomialNB</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en-IN" sz="1400">
                          <a:effectLst/>
                        </a:rPr>
                        <a:t>6.975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39572991"/>
                  </a:ext>
                </a:extLst>
              </a:tr>
              <a:tr h="274069">
                <a:tc>
                  <a:txBody>
                    <a:bodyPr/>
                    <a:lstStyle/>
                    <a:p>
                      <a:pPr algn="l">
                        <a:lnSpc>
                          <a:spcPct val="107000"/>
                        </a:lnSpc>
                        <a:spcAft>
                          <a:spcPts val="800"/>
                        </a:spcAft>
                      </a:pPr>
                      <a:r>
                        <a:rPr lang="en-IN" sz="14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en-IN" sz="1400">
                          <a:effectLst/>
                        </a:rPr>
                        <a:t>Logistic Regression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en-IN" sz="1400">
                          <a:effectLst/>
                        </a:rPr>
                        <a:t>39.70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1420119"/>
                  </a:ext>
                </a:extLst>
              </a:tr>
              <a:tr h="274069">
                <a:tc>
                  <a:txBody>
                    <a:bodyPr/>
                    <a:lstStyle/>
                    <a:p>
                      <a:pPr algn="l">
                        <a:lnSpc>
                          <a:spcPct val="107000"/>
                        </a:lnSpc>
                        <a:spcAft>
                          <a:spcPts val="800"/>
                        </a:spcAft>
                      </a:pPr>
                      <a:r>
                        <a:rPr lang="en-IN" sz="14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en-IN" sz="1400">
                          <a:effectLst/>
                        </a:rPr>
                        <a:t>Decision tree classifier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en-IN" sz="1400">
                          <a:effectLst/>
                        </a:rPr>
                        <a:t>38.62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8725915"/>
                  </a:ext>
                </a:extLst>
              </a:tr>
              <a:tr h="274069">
                <a:tc>
                  <a:txBody>
                    <a:bodyPr/>
                    <a:lstStyle/>
                    <a:p>
                      <a:pPr algn="l">
                        <a:lnSpc>
                          <a:spcPct val="107000"/>
                        </a:lnSpc>
                        <a:spcAft>
                          <a:spcPts val="800"/>
                        </a:spcAft>
                      </a:pPr>
                      <a:r>
                        <a:rPr lang="en-IN" sz="14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en-IN" sz="1400">
                          <a:effectLst/>
                        </a:rPr>
                        <a:t>Random forest classifier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en-IN" sz="1400">
                          <a:effectLst/>
                        </a:rPr>
                        <a:t>36.02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05076312"/>
                  </a:ext>
                </a:extLst>
              </a:tr>
              <a:tr h="274069">
                <a:tc>
                  <a:txBody>
                    <a:bodyPr/>
                    <a:lstStyle/>
                    <a:p>
                      <a:pPr algn="l">
                        <a:lnSpc>
                          <a:spcPct val="107000"/>
                        </a:lnSpc>
                        <a:spcAft>
                          <a:spcPts val="800"/>
                        </a:spcAft>
                      </a:pPr>
                      <a:r>
                        <a:rPr lang="en-IN" sz="14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en-IN" sz="1400">
                          <a:effectLst/>
                        </a:rPr>
                        <a:t>XGB Classifier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en-IN" sz="1400">
                          <a:effectLst/>
                        </a:rPr>
                        <a:t>41.69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9984388"/>
                  </a:ext>
                </a:extLst>
              </a:tr>
              <a:tr h="274069">
                <a:tc>
                  <a:txBody>
                    <a:bodyPr/>
                    <a:lstStyle/>
                    <a:p>
                      <a:pPr algn="l">
                        <a:lnSpc>
                          <a:spcPct val="107000"/>
                        </a:lnSpc>
                        <a:spcAft>
                          <a:spcPts val="800"/>
                        </a:spcAft>
                      </a:pPr>
                      <a:r>
                        <a:rPr lang="en-IN" sz="1400">
                          <a:effectLst/>
                        </a:rPr>
                        <a:t>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en-IN" sz="1400">
                          <a:effectLst/>
                        </a:rPr>
                        <a:t>Ada boost classifier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en-IN" sz="1400">
                          <a:effectLst/>
                        </a:rPr>
                        <a:t>35.19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56606199"/>
                  </a:ext>
                </a:extLst>
              </a:tr>
              <a:tr h="274069">
                <a:tc>
                  <a:txBody>
                    <a:bodyPr/>
                    <a:lstStyle/>
                    <a:p>
                      <a:pPr algn="l">
                        <a:lnSpc>
                          <a:spcPct val="107000"/>
                        </a:lnSpc>
                        <a:spcAft>
                          <a:spcPts val="800"/>
                        </a:spcAft>
                      </a:pPr>
                      <a:r>
                        <a:rPr lang="en-IN" sz="1400">
                          <a:effectLst/>
                        </a:rPr>
                        <a:t>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en-IN" sz="1400">
                          <a:effectLst/>
                        </a:rPr>
                        <a:t>Bagging Classifier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en-IN" sz="1400" dirty="0">
                          <a:effectLst/>
                        </a:rPr>
                        <a:t>42.62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102914"/>
                  </a:ext>
                </a:extLst>
              </a:tr>
            </a:tbl>
          </a:graphicData>
        </a:graphic>
      </p:graphicFrame>
      <p:sp>
        <p:nvSpPr>
          <p:cNvPr id="5" name="TextBox 4">
            <a:extLst>
              <a:ext uri="{FF2B5EF4-FFF2-40B4-BE49-F238E27FC236}">
                <a16:creationId xmlns:a16="http://schemas.microsoft.com/office/drawing/2014/main" id="{559CB383-9FD5-406A-B47B-60EF39672F30}"/>
              </a:ext>
            </a:extLst>
          </p:cNvPr>
          <p:cNvSpPr txBox="1"/>
          <p:nvPr/>
        </p:nvSpPr>
        <p:spPr>
          <a:xfrm>
            <a:off x="1904214" y="5330961"/>
            <a:ext cx="7324627" cy="1135827"/>
          </a:xfrm>
          <a:prstGeom prst="rect">
            <a:avLst/>
          </a:prstGeom>
          <a:noFill/>
        </p:spPr>
        <p:txBody>
          <a:bodyPr wrap="square" rtlCol="0">
            <a:spAutoFit/>
          </a:bodyPr>
          <a:lstStyle/>
          <a:p>
            <a:pPr>
              <a:lnSpc>
                <a:spcPct val="90000"/>
              </a:lnSpc>
              <a:buClr>
                <a:srgbClr val="345D7E"/>
              </a:buClr>
              <a:buSzPct val="100000"/>
            </a:pPr>
            <a:r>
              <a:rPr lang="en-IN"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From all Models</a:t>
            </a:r>
            <a:r>
              <a:rPr lang="en-IN" sz="1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IN" sz="18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XGBoost</a:t>
            </a:r>
            <a:r>
              <a:rPr lang="en-IN" sz="1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and Bagging both almost have same </a:t>
            </a:r>
            <a:r>
              <a:rPr lang="en-IN"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Accuracy </a:t>
            </a:r>
            <a:r>
              <a:rPr lang="en-IN" sz="1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score and  F1-score but base on Jaccard score Bagging classifier works better.</a:t>
            </a:r>
          </a:p>
          <a:p>
            <a:endParaRPr lang="en-IN" dirty="0"/>
          </a:p>
        </p:txBody>
      </p:sp>
    </p:spTree>
    <p:extLst>
      <p:ext uri="{BB962C8B-B14F-4D97-AF65-F5344CB8AC3E}">
        <p14:creationId xmlns:p14="http://schemas.microsoft.com/office/powerpoint/2010/main" val="39629172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5"/>
          <p:cNvSpPr txBox="1">
            <a:spLocks noGrp="1"/>
          </p:cNvSpPr>
          <p:nvPr>
            <p:ph type="title"/>
          </p:nvPr>
        </p:nvSpPr>
        <p:spPr>
          <a:xfrm>
            <a:off x="547777" y="228652"/>
            <a:ext cx="10361752" cy="71142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345D7E"/>
              </a:buClr>
              <a:buSzPts val="3200"/>
              <a:buFont typeface="Calibri"/>
              <a:buNone/>
            </a:pPr>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ea typeface="+mn-ea"/>
                <a:cs typeface="+mn-cs"/>
              </a:rPr>
              <a:t>Conclusion</a:t>
            </a:r>
            <a:endParaRPr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ea typeface="+mn-ea"/>
              <a:cs typeface="+mn-cs"/>
            </a:endParaRPr>
          </a:p>
        </p:txBody>
      </p:sp>
      <p:sp>
        <p:nvSpPr>
          <p:cNvPr id="293" name="Google Shape;293;p25"/>
          <p:cNvSpPr txBox="1"/>
          <p:nvPr/>
        </p:nvSpPr>
        <p:spPr>
          <a:xfrm>
            <a:off x="1238396" y="1400387"/>
            <a:ext cx="9236564" cy="2589899"/>
          </a:xfrm>
          <a:prstGeom prst="rect">
            <a:avLst/>
          </a:prstGeom>
          <a:noFill/>
          <a:ln w="9525" cap="flat" cmpd="sng">
            <a:solidFill>
              <a:srgbClr val="E9F0F5"/>
            </a:solidFill>
            <a:prstDash val="solid"/>
            <a:round/>
            <a:headEnd type="none" w="sm" len="sm"/>
            <a:tailEnd type="none" w="sm" len="sm"/>
          </a:ln>
        </p:spPr>
        <p:txBody>
          <a:bodyPr spcFirstLastPara="1" wrap="square" lIns="91425" tIns="45700" rIns="91425" bIns="45700" anchor="t" anchorCtr="0">
            <a:spAutoFit/>
          </a:bodyPr>
          <a:lstStyle/>
          <a:p>
            <a:pPr>
              <a:lnSpc>
                <a:spcPct val="107000"/>
              </a:lnSpc>
              <a:spcAft>
                <a:spcPts val="800"/>
              </a:spcAft>
            </a:pPr>
            <a:r>
              <a:rPr lang="en-IN" sz="25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Key Findings and Conclusions of the Study</a:t>
            </a:r>
            <a:endParaRPr lang="en-IN" sz="2500" b="1" dirty="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In this project report, we have used machine learning algorithms to predict the multi-label class. We have mentioned the step-by-step procedure to analyse the dataset and feature extraction. These feature set were then given as an input to algorithms. Hence we calculated the performance of each model using different performance metrics and compared them based on these metrics. Then we have also saved the best model and predicted the label.</a:t>
            </a: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6"/>
          <p:cNvSpPr txBox="1">
            <a:spLocks noGrp="1"/>
          </p:cNvSpPr>
          <p:nvPr>
            <p:ph type="title"/>
          </p:nvPr>
        </p:nvSpPr>
        <p:spPr>
          <a:xfrm>
            <a:off x="984657" y="303035"/>
            <a:ext cx="10361752" cy="1027402"/>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345D7E"/>
              </a:buClr>
              <a:buSzPts val="3200"/>
              <a:buFont typeface="Calibri"/>
              <a:buNone/>
            </a:pPr>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ea typeface="+mn-ea"/>
                <a:cs typeface="+mn-cs"/>
              </a:rPr>
              <a:t>Limitations of this work and Scope for Future Work</a:t>
            </a:r>
            <a:endParaRPr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ea typeface="+mn-ea"/>
              <a:cs typeface="+mn-cs"/>
            </a:endParaRPr>
          </a:p>
        </p:txBody>
      </p:sp>
      <p:sp>
        <p:nvSpPr>
          <p:cNvPr id="299" name="Google Shape;299;p26"/>
          <p:cNvSpPr txBox="1"/>
          <p:nvPr/>
        </p:nvSpPr>
        <p:spPr>
          <a:xfrm>
            <a:off x="984657" y="1788160"/>
            <a:ext cx="9906000" cy="2491796"/>
          </a:xfrm>
          <a:prstGeom prst="rect">
            <a:avLst/>
          </a:prstGeom>
          <a:noFill/>
          <a:ln w="9525" cap="flat" cmpd="sng">
            <a:solidFill>
              <a:srgbClr val="E9F0F5"/>
            </a:solidFill>
            <a:prstDash val="solid"/>
            <a:round/>
            <a:headEnd type="none" w="sm" len="sm"/>
            <a:tailEnd type="none" w="sm" len="sm"/>
          </a:ln>
        </p:spPr>
        <p:txBody>
          <a:bodyPr spcFirstLastPara="1" wrap="square" lIns="91425" tIns="45700" rIns="91425" bIns="45700" anchor="t" anchorCtr="0">
            <a:spAutoFit/>
          </a:bodyPr>
          <a:lstStyle/>
          <a:p>
            <a:pPr marL="342900" lvl="0" indent="-342900">
              <a:lnSpc>
                <a:spcPts val="2400"/>
              </a:lnSpc>
              <a:spcBef>
                <a:spcPts val="1030"/>
              </a:spcBef>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same problem can be solved using deep learning.</a:t>
            </a:r>
            <a:endParaRPr lang="en-IN" sz="1800" dirty="0">
              <a:effectLst/>
              <a:latin typeface="Times New Roman" panose="02020603050405020304" pitchFamily="18" charset="0"/>
              <a:ea typeface="Times New Roman" panose="02020603050405020304" pitchFamily="18" charset="0"/>
            </a:endParaRPr>
          </a:p>
          <a:p>
            <a:pPr marL="342900" lvl="0" indent="-342900">
              <a:lnSpc>
                <a:spcPts val="2400"/>
              </a:lnSpc>
              <a:spcBef>
                <a:spcPts val="1260"/>
              </a:spcBef>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For more speed we could use decision trees and for a reasonable trade-off between speed and accuracy we could also opt for ensemble models.</a:t>
            </a:r>
            <a:endParaRPr lang="en-IN" sz="1800" dirty="0">
              <a:effectLst/>
              <a:latin typeface="Times New Roman" panose="02020603050405020304" pitchFamily="18" charset="0"/>
              <a:ea typeface="Times New Roman" panose="02020603050405020304" pitchFamily="18" charset="0"/>
            </a:endParaRPr>
          </a:p>
          <a:p>
            <a:pPr marL="342900" lvl="0" indent="-342900">
              <a:lnSpc>
                <a:spcPts val="2400"/>
              </a:lnSpc>
              <a:spcBef>
                <a:spcPts val="1260"/>
              </a:spcBef>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In test data set some comments are in random symbols so we have encoding them into UTF-8 but not sure about their result predict by model.</a:t>
            </a:r>
            <a:endParaRPr lang="en-IN" sz="1800" dirty="0">
              <a:effectLst/>
              <a:latin typeface="Times New Roman" panose="02020603050405020304" pitchFamily="18" charset="0"/>
              <a:ea typeface="Times New Roman" panose="02020603050405020304" pitchFamily="18" charset="0"/>
            </a:endParaRPr>
          </a:p>
          <a:p>
            <a:pPr algn="ctr">
              <a:lnSpc>
                <a:spcPct val="107000"/>
              </a:lnSpc>
              <a:spcAft>
                <a:spcPts val="800"/>
              </a:spcAft>
            </a:pPr>
            <a:r>
              <a:rPr lang="en-IN" sz="1800">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6" name="Google Shape;126;p2"/>
          <p:cNvSpPr txBox="1"/>
          <p:nvPr/>
        </p:nvSpPr>
        <p:spPr>
          <a:xfrm>
            <a:off x="556951" y="1115442"/>
            <a:ext cx="6305763" cy="4111470"/>
          </a:xfrm>
          <a:prstGeom prst="rect">
            <a:avLst/>
          </a:prstGeom>
          <a:noFill/>
          <a:ln w="9525" cap="flat" cmpd="sng">
            <a:solidFill>
              <a:srgbClr val="E9F0F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dirty="0">
                <a:latin typeface="Calibri"/>
                <a:ea typeface="Calibri"/>
                <a:cs typeface="Calibri"/>
                <a:sym typeface="Calibri"/>
              </a:rPr>
              <a:t>Problem Statement:</a:t>
            </a:r>
            <a:endParaRPr lang="en-US" dirty="0"/>
          </a:p>
          <a:p>
            <a:pPr indent="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proliferation of social media enables people to express their opinions widely online. However, at the same time, this has resulted in the emergence of conflict and hate, making online environments uninviting for users. Although researchers have found that hate is a problem across multiple platforms, there is a lack of models for online hate detection.</a:t>
            </a:r>
          </a:p>
          <a:p>
            <a:pPr indent="32004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Online hate, described as abusive language, aggression, cyberbullying, hatefulness and many others has been identified as a major threat on online social media platforms. Social media platforms are the most prominent grounds for such toxic behaviour.   </a:t>
            </a:r>
          </a:p>
          <a:p>
            <a:pPr marL="0" marR="0" lvl="0" indent="0" algn="l" rtl="0">
              <a:spcBef>
                <a:spcPts val="0"/>
              </a:spcBef>
              <a:spcAft>
                <a:spcPts val="0"/>
              </a:spcAft>
              <a:buNone/>
            </a:pPr>
            <a:endParaRPr lang="en-US" sz="1800" b="1" i="0" u="none" strike="noStrike" cap="none" dirty="0">
              <a:latin typeface="Calibri"/>
              <a:ea typeface="Calibri"/>
              <a:cs typeface="Calibri"/>
              <a:sym typeface="Calibri"/>
            </a:endParaRPr>
          </a:p>
        </p:txBody>
      </p:sp>
      <p:pic>
        <p:nvPicPr>
          <p:cNvPr id="3" name="Picture 2">
            <a:extLst>
              <a:ext uri="{FF2B5EF4-FFF2-40B4-BE49-F238E27FC236}">
                <a16:creationId xmlns:a16="http://schemas.microsoft.com/office/drawing/2014/main" id="{36BFBE8A-9A47-4257-86EB-DA83DD0663D8}"/>
              </a:ext>
            </a:extLst>
          </p:cNvPr>
          <p:cNvPicPr>
            <a:picLocks noChangeAspect="1"/>
          </p:cNvPicPr>
          <p:nvPr/>
        </p:nvPicPr>
        <p:blipFill>
          <a:blip r:embed="rId3"/>
          <a:stretch>
            <a:fillRect/>
          </a:stretch>
        </p:blipFill>
        <p:spPr>
          <a:xfrm>
            <a:off x="7035391" y="1115442"/>
            <a:ext cx="5011263" cy="3139322"/>
          </a:xfrm>
          <a:prstGeom prst="rect">
            <a:avLst/>
          </a:prstGeom>
        </p:spPr>
      </p:pic>
      <p:sp>
        <p:nvSpPr>
          <p:cNvPr id="4" name="Rectangle 3">
            <a:extLst>
              <a:ext uri="{FF2B5EF4-FFF2-40B4-BE49-F238E27FC236}">
                <a16:creationId xmlns:a16="http://schemas.microsoft.com/office/drawing/2014/main" id="{3C9D1FE3-BF41-4761-A5F0-67E7B087004E}"/>
              </a:ext>
            </a:extLst>
          </p:cNvPr>
          <p:cNvSpPr/>
          <p:nvPr/>
        </p:nvSpPr>
        <p:spPr>
          <a:xfrm>
            <a:off x="3992421" y="9427"/>
            <a:ext cx="3600666"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a:t>
            </a:r>
            <a:endParaRPr lang="en-IN"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27"/>
          <p:cNvPicPr preferRelativeResize="0"/>
          <p:nvPr/>
        </p:nvPicPr>
        <p:blipFill rotWithShape="1">
          <a:blip r:embed="rId3">
            <a:alphaModFix/>
          </a:blip>
          <a:srcRect/>
          <a:stretch/>
        </p:blipFill>
        <p:spPr>
          <a:xfrm>
            <a:off x="93662" y="762000"/>
            <a:ext cx="12001500" cy="480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6" name="Google Shape;126;p2"/>
          <p:cNvSpPr txBox="1"/>
          <p:nvPr/>
        </p:nvSpPr>
        <p:spPr>
          <a:xfrm>
            <a:off x="729628" y="1115442"/>
            <a:ext cx="6104805" cy="4247276"/>
          </a:xfrm>
          <a:prstGeom prst="rect">
            <a:avLst/>
          </a:prstGeom>
          <a:noFill/>
          <a:ln w="9525" cap="flat" cmpd="sng">
            <a:solidFill>
              <a:srgbClr val="E9F0F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b="1" dirty="0">
                <a:latin typeface="Calibri"/>
                <a:ea typeface="Calibri"/>
                <a:cs typeface="Calibri"/>
                <a:sym typeface="Calibri"/>
              </a:rPr>
              <a:t>Goal and Knowledge of Problem</a:t>
            </a:r>
            <a:r>
              <a:rPr lang="en-US" sz="1800" b="1" i="0" u="none" strike="noStrike" cap="none" dirty="0">
                <a:latin typeface="Calibri"/>
                <a:ea typeface="Calibri"/>
                <a:cs typeface="Calibri"/>
                <a:sym typeface="Calibri"/>
              </a:rPr>
              <a:t>:</a:t>
            </a:r>
            <a:endParaRPr lang="en-US" dirty="0"/>
          </a:p>
          <a:p>
            <a:pPr marL="285750" indent="-285750">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insults to third parties such as celebrities will be tagged as unoffensive, but “u are an idiot” is clearly offensive.</a:t>
            </a:r>
          </a:p>
          <a:p>
            <a:pPr marL="285750" indent="-285750">
              <a:buFont typeface="Arial" panose="020B0604020202020204" pitchFamily="34" charset="0"/>
              <a:buChar char="•"/>
            </a:pPr>
            <a:r>
              <a:rPr lang="en-IN" dirty="0">
                <a:latin typeface="Calibri" panose="020F0502020204030204" pitchFamily="34" charset="0"/>
                <a:cs typeface="Calibri" panose="020F0502020204030204" pitchFamily="34" charset="0"/>
              </a:rPr>
              <a:t>Our goal is to build a prototype of online hate and abuse comment classifier which can used to classify hate and offensive comments so that it can be controlled and restricted from spreading hatred and cyberbullying</a:t>
            </a:r>
          </a:p>
          <a:p>
            <a:pPr marL="285750" indent="-285750">
              <a:buFont typeface="Arial" panose="020B0604020202020204" pitchFamily="34" charset="0"/>
              <a:buChar char="•"/>
            </a:pPr>
            <a:endParaRPr lang="en-IN"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lang="en-US" sz="1800" b="1" i="0" u="none" strike="noStrike" cap="none" dirty="0">
              <a:latin typeface="Calibri"/>
              <a:ea typeface="Calibri"/>
              <a:cs typeface="Calibri"/>
              <a:sym typeface="Calibri"/>
            </a:endParaRPr>
          </a:p>
        </p:txBody>
      </p:sp>
      <p:pic>
        <p:nvPicPr>
          <p:cNvPr id="3" name="Picture 2">
            <a:extLst>
              <a:ext uri="{FF2B5EF4-FFF2-40B4-BE49-F238E27FC236}">
                <a16:creationId xmlns:a16="http://schemas.microsoft.com/office/drawing/2014/main" id="{36BFBE8A-9A47-4257-86EB-DA83DD0663D8}"/>
              </a:ext>
            </a:extLst>
          </p:cNvPr>
          <p:cNvPicPr>
            <a:picLocks noChangeAspect="1"/>
          </p:cNvPicPr>
          <p:nvPr/>
        </p:nvPicPr>
        <p:blipFill>
          <a:blip r:embed="rId3"/>
          <a:stretch>
            <a:fillRect/>
          </a:stretch>
        </p:blipFill>
        <p:spPr>
          <a:xfrm>
            <a:off x="7035391" y="1115442"/>
            <a:ext cx="5011263" cy="3139322"/>
          </a:xfrm>
          <a:prstGeom prst="rect">
            <a:avLst/>
          </a:prstGeom>
        </p:spPr>
      </p:pic>
      <p:sp>
        <p:nvSpPr>
          <p:cNvPr id="4" name="Rectangle 3">
            <a:extLst>
              <a:ext uri="{FF2B5EF4-FFF2-40B4-BE49-F238E27FC236}">
                <a16:creationId xmlns:a16="http://schemas.microsoft.com/office/drawing/2014/main" id="{3C9D1FE3-BF41-4761-A5F0-67E7B087004E}"/>
              </a:ext>
            </a:extLst>
          </p:cNvPr>
          <p:cNvSpPr/>
          <p:nvPr/>
        </p:nvSpPr>
        <p:spPr>
          <a:xfrm>
            <a:off x="3992421" y="9427"/>
            <a:ext cx="3600666"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a:t>
            </a:r>
            <a:endParaRPr lang="en-IN"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434283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4"/>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45D7E"/>
              </a:buClr>
              <a:buSzPts val="3200"/>
              <a:buFont typeface="Calibri"/>
              <a:buNone/>
            </a:pPr>
            <a:r>
              <a:rPr lang="en-US"/>
              <a:t>Exercise</a:t>
            </a:r>
            <a:endParaRPr/>
          </a:p>
        </p:txBody>
      </p:sp>
      <p:sp>
        <p:nvSpPr>
          <p:cNvPr id="139" name="Google Shape;139;p4"/>
          <p:cNvSpPr txBox="1">
            <a:spLocks noGrp="1"/>
          </p:cNvSpPr>
          <p:nvPr>
            <p:ph type="body" idx="1"/>
          </p:nvPr>
        </p:nvSpPr>
        <p:spPr>
          <a:xfrm>
            <a:off x="1370243" y="1989258"/>
            <a:ext cx="4724169" cy="3697465"/>
          </a:xfrm>
          <a:prstGeom prst="rect">
            <a:avLst/>
          </a:prstGeom>
          <a:noFill/>
          <a:ln>
            <a:noFill/>
          </a:ln>
        </p:spPr>
        <p:txBody>
          <a:bodyPr spcFirstLastPara="1" wrap="square" lIns="91425" tIns="45700" rIns="91425" bIns="45700" anchor="t" anchorCtr="0">
            <a:normAutofit/>
          </a:bodyPr>
          <a:lstStyle/>
          <a:p>
            <a:pPr marL="274320" lvl="0" indent="-274320" algn="l" rtl="0">
              <a:lnSpc>
                <a:spcPct val="90000"/>
              </a:lnSpc>
              <a:spcBef>
                <a:spcPts val="0"/>
              </a:spcBef>
              <a:spcAft>
                <a:spcPts val="0"/>
              </a:spcAft>
              <a:buSzPts val="1920"/>
              <a:buChar char="●"/>
            </a:pPr>
            <a:r>
              <a:rPr lang="en-US" b="0" i="0" dirty="0">
                <a:latin typeface="Calibri"/>
                <a:ea typeface="Calibri"/>
                <a:cs typeface="Calibri"/>
                <a:sym typeface="Calibri"/>
              </a:rPr>
              <a:t>Build a model which can be used to predict in terms of a probability for each </a:t>
            </a:r>
            <a:r>
              <a:rPr lang="en-US" b="0" i="0" dirty="0" err="1">
                <a:latin typeface="Calibri"/>
                <a:ea typeface="Calibri"/>
                <a:cs typeface="Calibri"/>
                <a:sym typeface="Calibri"/>
              </a:rPr>
              <a:t>Mutli</a:t>
            </a:r>
            <a:r>
              <a:rPr lang="en-US" b="0" i="0" dirty="0">
                <a:latin typeface="Calibri"/>
                <a:ea typeface="Calibri"/>
                <a:cs typeface="Calibri"/>
                <a:sym typeface="Calibri"/>
              </a:rPr>
              <a:t>-label predict,.</a:t>
            </a:r>
            <a:endParaRPr lang="en-US" dirty="0"/>
          </a:p>
          <a:p>
            <a:pPr marL="274320" lvl="0" indent="-274320" algn="l" rtl="0">
              <a:lnSpc>
                <a:spcPct val="90000"/>
              </a:lnSpc>
              <a:spcBef>
                <a:spcPts val="1800"/>
              </a:spcBef>
              <a:spcAft>
                <a:spcPts val="0"/>
              </a:spcAft>
              <a:buSzPts val="1920"/>
              <a:buChar char="●"/>
            </a:pPr>
            <a:r>
              <a:rPr lang="en-US" b="0" i="0" dirty="0">
                <a:latin typeface="Calibri"/>
                <a:ea typeface="Calibri"/>
                <a:cs typeface="Calibri"/>
                <a:sym typeface="Calibri"/>
              </a:rPr>
              <a:t>In this case, target column has </a:t>
            </a:r>
            <a:r>
              <a:rPr lang="en-US" dirty="0">
                <a:latin typeface="Calibri"/>
                <a:ea typeface="Calibri"/>
                <a:cs typeface="Calibri"/>
                <a:sym typeface="Calibri"/>
              </a:rPr>
              <a:t>binary</a:t>
            </a:r>
            <a:r>
              <a:rPr lang="en-US" b="0" i="0" dirty="0">
                <a:latin typeface="Calibri"/>
                <a:ea typeface="Calibri"/>
                <a:cs typeface="Calibri"/>
                <a:sym typeface="Calibri"/>
              </a:rPr>
              <a:t> values so we used </a:t>
            </a:r>
            <a:r>
              <a:rPr lang="en-US" dirty="0">
                <a:latin typeface="Calibri"/>
                <a:ea typeface="Calibri"/>
                <a:cs typeface="Calibri"/>
                <a:sym typeface="Calibri"/>
              </a:rPr>
              <a:t>Classification</a:t>
            </a:r>
            <a:r>
              <a:rPr lang="en-US" b="0" i="0" dirty="0">
                <a:latin typeface="Calibri"/>
                <a:ea typeface="Calibri"/>
                <a:cs typeface="Calibri"/>
                <a:sym typeface="Calibri"/>
              </a:rPr>
              <a:t> based models.</a:t>
            </a:r>
            <a:endParaRPr lang="en-US" dirty="0">
              <a:latin typeface="Calibri"/>
              <a:ea typeface="Calibri"/>
              <a:cs typeface="Calibri"/>
              <a:sym typeface="Calibri"/>
            </a:endParaRPr>
          </a:p>
        </p:txBody>
      </p:sp>
      <p:pic>
        <p:nvPicPr>
          <p:cNvPr id="140" name="Google Shape;140;p4"/>
          <p:cNvPicPr preferRelativeResize="0"/>
          <p:nvPr/>
        </p:nvPicPr>
        <p:blipFill rotWithShape="1">
          <a:blip r:embed="rId3">
            <a:alphaModFix/>
          </a:blip>
          <a:srcRect/>
          <a:stretch/>
        </p:blipFill>
        <p:spPr>
          <a:xfrm>
            <a:off x="7618412" y="990600"/>
            <a:ext cx="3953699" cy="469612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5"/>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45D7E"/>
              </a:buClr>
              <a:buSzPts val="3200"/>
              <a:buFont typeface="Calibri"/>
              <a:buNone/>
            </a:pPr>
            <a:r>
              <a:rPr lang="en-US"/>
              <a:t>Points to remember</a:t>
            </a:r>
            <a:endParaRPr/>
          </a:p>
        </p:txBody>
      </p:sp>
      <p:sp>
        <p:nvSpPr>
          <p:cNvPr id="146" name="Google Shape;146;p5"/>
          <p:cNvSpPr txBox="1">
            <a:spLocks noGrp="1"/>
          </p:cNvSpPr>
          <p:nvPr>
            <p:ph type="body" idx="1"/>
          </p:nvPr>
        </p:nvSpPr>
        <p:spPr>
          <a:xfrm>
            <a:off x="1522643" y="2057400"/>
            <a:ext cx="9143538" cy="3697465"/>
          </a:xfrm>
          <a:prstGeom prst="rect">
            <a:avLst/>
          </a:prstGeom>
          <a:noFill/>
          <a:ln>
            <a:noFill/>
          </a:ln>
        </p:spPr>
        <p:txBody>
          <a:bodyPr spcFirstLastPara="1" wrap="square" lIns="91425" tIns="45700" rIns="91425" bIns="45700" anchor="t" anchorCtr="0">
            <a:normAutofit/>
          </a:bodyPr>
          <a:lstStyle/>
          <a:p>
            <a:pPr marL="274320" lvl="0" indent="-274320" algn="l" rtl="0">
              <a:lnSpc>
                <a:spcPct val="90000"/>
              </a:lnSpc>
              <a:spcBef>
                <a:spcPts val="0"/>
              </a:spcBef>
              <a:spcAft>
                <a:spcPts val="0"/>
              </a:spcAft>
              <a:buSzPct val="80000"/>
              <a:buChar char="●"/>
            </a:pPr>
            <a:r>
              <a:rPr lang="en-US" dirty="0"/>
              <a:t>There are no duplicates values in the dataset.</a:t>
            </a:r>
          </a:p>
          <a:p>
            <a:pPr marL="274320" lvl="0" indent="-274320" algn="l" rtl="0">
              <a:lnSpc>
                <a:spcPct val="90000"/>
              </a:lnSpc>
              <a:spcBef>
                <a:spcPts val="0"/>
              </a:spcBef>
              <a:spcAft>
                <a:spcPts val="0"/>
              </a:spcAft>
              <a:buSzPct val="80000"/>
              <a:buChar char="●"/>
            </a:pPr>
            <a:endParaRPr lang="en-US" dirty="0"/>
          </a:p>
          <a:p>
            <a:pPr marL="274320" lvl="0" indent="-274320" algn="l" rtl="0">
              <a:lnSpc>
                <a:spcPct val="90000"/>
              </a:lnSpc>
              <a:spcBef>
                <a:spcPts val="0"/>
              </a:spcBef>
              <a:spcAft>
                <a:spcPts val="0"/>
              </a:spcAft>
              <a:buSzPct val="80000"/>
              <a:buChar char="●"/>
            </a:pPr>
            <a:r>
              <a:rPr lang="en-US" dirty="0"/>
              <a:t>There are no null values in  Dataset.</a:t>
            </a:r>
          </a:p>
          <a:p>
            <a:pPr marL="274320" lvl="0" indent="-274320" algn="l" rtl="0">
              <a:lnSpc>
                <a:spcPct val="90000"/>
              </a:lnSpc>
              <a:spcBef>
                <a:spcPts val="0"/>
              </a:spcBef>
              <a:spcAft>
                <a:spcPts val="0"/>
              </a:spcAft>
              <a:buSzPct val="80000"/>
              <a:buChar char="●"/>
            </a:pPr>
            <a:endParaRPr lang="en-US" dirty="0"/>
          </a:p>
          <a:p>
            <a:pPr marL="274320" lvl="0" indent="-274320" algn="l" rtl="0">
              <a:lnSpc>
                <a:spcPct val="90000"/>
              </a:lnSpc>
              <a:spcBef>
                <a:spcPts val="0"/>
              </a:spcBef>
              <a:spcAft>
                <a:spcPts val="0"/>
              </a:spcAft>
              <a:buSzPct val="80000"/>
              <a:buChar char="●"/>
            </a:pPr>
            <a:r>
              <a:rPr lang="en-US" dirty="0"/>
              <a:t>Data given by </a:t>
            </a:r>
            <a:r>
              <a:rPr lang="en-US" dirty="0" err="1"/>
              <a:t>Fliprobo</a:t>
            </a:r>
            <a:r>
              <a:rPr lang="en-US" dirty="0"/>
              <a:t> Technologies</a:t>
            </a:r>
          </a:p>
          <a:p>
            <a:pPr marL="274320" lvl="0" indent="-274320" algn="l" rtl="0">
              <a:lnSpc>
                <a:spcPct val="90000"/>
              </a:lnSpc>
              <a:spcBef>
                <a:spcPts val="0"/>
              </a:spcBef>
              <a:spcAft>
                <a:spcPts val="0"/>
              </a:spcAft>
              <a:buSzPct val="80000"/>
              <a:buChar char="●"/>
            </a:pPr>
            <a:endParaRPr lang="en-US" dirty="0"/>
          </a:p>
          <a:p>
            <a:pPr marL="274320" lvl="0" indent="-274320" algn="l" rtl="0">
              <a:lnSpc>
                <a:spcPct val="90000"/>
              </a:lnSpc>
              <a:spcBef>
                <a:spcPts val="0"/>
              </a:spcBef>
              <a:spcAft>
                <a:spcPts val="0"/>
              </a:spcAft>
              <a:buSzPct val="80000"/>
              <a:buChar char="●"/>
            </a:pPr>
            <a:r>
              <a:rPr lang="en-US" dirty="0"/>
              <a:t>Size of the dataset is 159571 rows and 8 columns with 6 target column</a:t>
            </a:r>
          </a:p>
          <a:p>
            <a:pPr marL="274320" lvl="0" indent="-274320" algn="l" rtl="0">
              <a:lnSpc>
                <a:spcPct val="90000"/>
              </a:lnSpc>
              <a:spcBef>
                <a:spcPts val="0"/>
              </a:spcBef>
              <a:spcAft>
                <a:spcPts val="0"/>
              </a:spcAft>
              <a:buSzPct val="80000"/>
              <a:buChar char="●"/>
            </a:pPr>
            <a:endParaRPr lang="en-US" dirty="0"/>
          </a:p>
          <a:p>
            <a:pPr marL="274320" lvl="0" indent="-274320" algn="l" rtl="0">
              <a:lnSpc>
                <a:spcPct val="90000"/>
              </a:lnSpc>
              <a:spcBef>
                <a:spcPts val="0"/>
              </a:spcBef>
              <a:spcAft>
                <a:spcPts val="0"/>
              </a:spcAft>
              <a:buSzPct val="80000"/>
              <a:buChar char="●"/>
            </a:pPr>
            <a:r>
              <a:rPr lang="en-US" dirty="0"/>
              <a:t>Data are text-data so we need to use NLP approached for ML</a:t>
            </a:r>
          </a:p>
          <a:p>
            <a:pPr marL="0" lvl="0" indent="0" algn="l" rtl="0">
              <a:lnSpc>
                <a:spcPct val="90000"/>
              </a:lnSpc>
              <a:spcBef>
                <a:spcPts val="0"/>
              </a:spcBef>
              <a:spcAft>
                <a:spcPts val="0"/>
              </a:spcAft>
              <a:buSzPct val="80000"/>
              <a:buNone/>
            </a:pP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6"/>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45D7E"/>
              </a:buClr>
              <a:buSzPts val="3200"/>
              <a:buFont typeface="Calibri"/>
              <a:buNone/>
            </a:pPr>
            <a:r>
              <a:rPr lang="en-US" dirty="0"/>
              <a:t>Project Goals</a:t>
            </a:r>
            <a:endParaRPr dirty="0"/>
          </a:p>
        </p:txBody>
      </p:sp>
      <p:sp>
        <p:nvSpPr>
          <p:cNvPr id="153" name="Google Shape;153;p6"/>
          <p:cNvSpPr txBox="1">
            <a:spLocks noGrp="1"/>
          </p:cNvSpPr>
          <p:nvPr>
            <p:ph type="body" idx="1"/>
          </p:nvPr>
        </p:nvSpPr>
        <p:spPr>
          <a:xfrm>
            <a:off x="1522876" y="1905000"/>
            <a:ext cx="8914936" cy="4191000"/>
          </a:xfrm>
          <a:prstGeom prst="rect">
            <a:avLst/>
          </a:prstGeom>
          <a:noFill/>
          <a:ln>
            <a:noFill/>
          </a:ln>
        </p:spPr>
        <p:txBody>
          <a:bodyPr spcFirstLastPara="1" wrap="square" lIns="91425" tIns="45700" rIns="91425" bIns="45700" anchor="t" anchorCtr="0">
            <a:normAutofit/>
          </a:bodyPr>
          <a:lstStyle/>
          <a:p>
            <a:pPr marL="274320" lvl="0" indent="-274320" algn="l" rtl="0">
              <a:lnSpc>
                <a:spcPct val="90000"/>
              </a:lnSpc>
              <a:spcBef>
                <a:spcPts val="0"/>
              </a:spcBef>
              <a:spcAft>
                <a:spcPts val="0"/>
              </a:spcAft>
              <a:buSzPts val="1920"/>
              <a:buChar char="●"/>
            </a:pPr>
            <a:r>
              <a:rPr lang="en-US" dirty="0"/>
              <a:t> Analytical Problem Framing</a:t>
            </a:r>
            <a:endParaRPr dirty="0"/>
          </a:p>
          <a:p>
            <a:pPr marL="548640" lvl="1" indent="-228600" algn="l" rtl="0">
              <a:lnSpc>
                <a:spcPct val="90000"/>
              </a:lnSpc>
              <a:spcBef>
                <a:spcPts val="1000"/>
              </a:spcBef>
              <a:spcAft>
                <a:spcPts val="0"/>
              </a:spcAft>
              <a:buSzPts val="2000"/>
              <a:buChar char="○"/>
            </a:pPr>
            <a:r>
              <a:rPr lang="en-US" dirty="0"/>
              <a:t>Exploratory Data Analysis (EDA)</a:t>
            </a:r>
            <a:endParaRPr dirty="0"/>
          </a:p>
          <a:p>
            <a:pPr marL="548640" lvl="1" indent="-228600" algn="l" rtl="0">
              <a:lnSpc>
                <a:spcPct val="90000"/>
              </a:lnSpc>
              <a:spcBef>
                <a:spcPts val="1000"/>
              </a:spcBef>
              <a:spcAft>
                <a:spcPts val="0"/>
              </a:spcAft>
              <a:buSzPts val="2000"/>
              <a:buChar char="○"/>
            </a:pPr>
            <a:r>
              <a:rPr lang="en-US" dirty="0"/>
              <a:t>Visualizations</a:t>
            </a:r>
            <a:endParaRPr dirty="0"/>
          </a:p>
          <a:p>
            <a:pPr marL="274320" lvl="0" indent="-274320" algn="l" rtl="0">
              <a:lnSpc>
                <a:spcPct val="90000"/>
              </a:lnSpc>
              <a:spcBef>
                <a:spcPts val="1800"/>
              </a:spcBef>
              <a:spcAft>
                <a:spcPts val="0"/>
              </a:spcAft>
              <a:buSzPts val="1920"/>
              <a:buChar char="●"/>
            </a:pPr>
            <a:r>
              <a:rPr lang="en-US" dirty="0"/>
              <a:t> Data Pre-Processing </a:t>
            </a:r>
            <a:endParaRPr dirty="0"/>
          </a:p>
          <a:p>
            <a:pPr marL="274320" lvl="0" indent="-274320" algn="l" rtl="0">
              <a:lnSpc>
                <a:spcPct val="90000"/>
              </a:lnSpc>
              <a:spcBef>
                <a:spcPts val="1800"/>
              </a:spcBef>
              <a:spcAft>
                <a:spcPts val="0"/>
              </a:spcAft>
              <a:buSzPts val="1920"/>
              <a:buChar char="●"/>
            </a:pPr>
            <a:r>
              <a:rPr lang="en-US" dirty="0"/>
              <a:t> Model/s Development and Evaluation</a:t>
            </a:r>
            <a:endParaRPr dirty="0"/>
          </a:p>
          <a:p>
            <a:pPr marL="274320" lvl="0" indent="-274320" algn="l" rtl="0">
              <a:lnSpc>
                <a:spcPct val="90000"/>
              </a:lnSpc>
              <a:spcBef>
                <a:spcPts val="1800"/>
              </a:spcBef>
              <a:spcAft>
                <a:spcPts val="0"/>
              </a:spcAft>
              <a:buSzPts val="1920"/>
              <a:buChar char="●"/>
            </a:pPr>
            <a:r>
              <a:rPr lang="en-US" dirty="0"/>
              <a:t>Saving the best model and predicting the target</a:t>
            </a:r>
            <a:endParaRPr dirty="0"/>
          </a:p>
          <a:p>
            <a:pPr marL="274320" lvl="0" indent="-274320" algn="l" rtl="0">
              <a:lnSpc>
                <a:spcPct val="90000"/>
              </a:lnSpc>
              <a:spcBef>
                <a:spcPts val="1800"/>
              </a:spcBef>
              <a:spcAft>
                <a:spcPts val="0"/>
              </a:spcAft>
              <a:buSzPts val="1920"/>
              <a:buChar char="●"/>
            </a:pPr>
            <a:r>
              <a:rPr lang="en-US" dirty="0"/>
              <a:t> Conclusion and future work discussion</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8"/>
          <p:cNvSpPr txBox="1">
            <a:spLocks noGrp="1"/>
          </p:cNvSpPr>
          <p:nvPr>
            <p:ph type="title"/>
          </p:nvPr>
        </p:nvSpPr>
        <p:spPr>
          <a:xfrm>
            <a:off x="3413020" y="363028"/>
            <a:ext cx="5533017" cy="511500"/>
          </a:xfrm>
          <a:prstGeom prst="rect">
            <a:avLst/>
          </a:prstGeom>
          <a:noFill/>
          <a:ln>
            <a:noFill/>
          </a:ln>
        </p:spPr>
        <p:txBody>
          <a:bodyPr spcFirstLastPara="1" wrap="square" lIns="91425" tIns="45700" rIns="91425" bIns="45700" anchor="b" anchorCtr="0">
            <a:normAutofit fontScale="90000"/>
          </a:bodyPr>
          <a:lstStyle/>
          <a:p>
            <a:pPr lvl="0" indent="0" algn="ctr" defTabSz="457200">
              <a:lnSpc>
                <a:spcPct val="90000"/>
              </a:lnSpc>
              <a:spcBef>
                <a:spcPts val="0"/>
              </a:spcBef>
              <a:spcAft>
                <a:spcPts val="0"/>
              </a:spcAft>
              <a:buClr>
                <a:srgbClr val="345D7E"/>
              </a:buClr>
              <a:buSzPct val="100000"/>
              <a:buFont typeface="Calibri"/>
              <a:buNone/>
            </a:pPr>
            <a:r>
              <a:rPr lang="en-US" sz="5400"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ea typeface="+mn-ea"/>
                <a:cs typeface="+mn-cs"/>
              </a:rPr>
              <a:t>column Description</a:t>
            </a:r>
            <a:endParaRPr sz="5400"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ea typeface="+mn-ea"/>
              <a:cs typeface="+mn-cs"/>
            </a:endParaRPr>
          </a:p>
        </p:txBody>
      </p:sp>
      <p:sp>
        <p:nvSpPr>
          <p:cNvPr id="160" name="Google Shape;160;p8"/>
          <p:cNvSpPr txBox="1">
            <a:spLocks noGrp="1"/>
          </p:cNvSpPr>
          <p:nvPr>
            <p:ph type="body" idx="1"/>
          </p:nvPr>
        </p:nvSpPr>
        <p:spPr>
          <a:xfrm>
            <a:off x="875639" y="1119625"/>
            <a:ext cx="11046300" cy="6040870"/>
          </a:xfrm>
          <a:prstGeom prst="rect">
            <a:avLst/>
          </a:prstGeom>
          <a:noFill/>
          <a:ln>
            <a:noFill/>
          </a:ln>
        </p:spPr>
        <p:txBody>
          <a:bodyPr spcFirstLastPara="1" wrap="square" lIns="91425" tIns="45700" rIns="91425" bIns="45700" anchor="t" anchorCtr="0">
            <a:noAutofit/>
          </a:bodyPr>
          <a:lstStyle/>
          <a:p>
            <a:pPr marL="342900" lvl="0" indent="-342900">
              <a:lnSpc>
                <a:spcPct val="107000"/>
              </a:lnSpc>
              <a:buFont typeface="Calibri" panose="020F0502020204030204" pitchFamily="34" charset="0"/>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Malignant</a:t>
            </a:r>
            <a:r>
              <a:rPr lang="en-IN" sz="1800" dirty="0">
                <a:effectLst/>
                <a:latin typeface="Calibri" panose="020F0502020204030204" pitchFamily="34" charset="0"/>
                <a:ea typeface="Calibri" panose="020F0502020204030204" pitchFamily="34" charset="0"/>
                <a:cs typeface="Times New Roman" panose="02020603050405020304" pitchFamily="18" charset="0"/>
              </a:rPr>
              <a:t>: It is the Label column, which includes values 0 and 1, denoting if the comment is malignant or not. </a:t>
            </a:r>
          </a:p>
          <a:p>
            <a:pPr marL="342900" lvl="0" indent="-342900">
              <a:lnSpc>
                <a:spcPct val="107000"/>
              </a:lnSpc>
              <a:buFont typeface="Calibri" panose="020F0502020204030204" pitchFamily="34" charset="0"/>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Highly Malignant</a:t>
            </a:r>
            <a:r>
              <a:rPr lang="en-IN" sz="1800" dirty="0">
                <a:effectLst/>
                <a:latin typeface="Calibri" panose="020F0502020204030204" pitchFamily="34" charset="0"/>
                <a:ea typeface="Calibri" panose="020F0502020204030204" pitchFamily="34" charset="0"/>
                <a:cs typeface="Times New Roman" panose="02020603050405020304" pitchFamily="18" charset="0"/>
              </a:rPr>
              <a:t>: It denotes comments that are highly malignant and hurtful. </a:t>
            </a:r>
          </a:p>
          <a:p>
            <a:pPr marL="342900" lvl="0" indent="-342900">
              <a:lnSpc>
                <a:spcPct val="107000"/>
              </a:lnSpc>
              <a:buFont typeface="Calibri" panose="020F0502020204030204" pitchFamily="34" charset="0"/>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Rude</a:t>
            </a:r>
            <a:r>
              <a:rPr lang="en-IN" sz="1800" dirty="0">
                <a:effectLst/>
                <a:latin typeface="Calibri" panose="020F0502020204030204" pitchFamily="34" charset="0"/>
                <a:ea typeface="Calibri" panose="020F0502020204030204" pitchFamily="34" charset="0"/>
                <a:cs typeface="Times New Roman" panose="02020603050405020304" pitchFamily="18" charset="0"/>
              </a:rPr>
              <a:t>: It denotes comments that are very rude and offensive.</a:t>
            </a:r>
          </a:p>
          <a:p>
            <a:pPr marL="342900" lvl="0" indent="-342900">
              <a:lnSpc>
                <a:spcPct val="107000"/>
              </a:lnSpc>
              <a:buFont typeface="Calibri" panose="020F0502020204030204" pitchFamily="34" charset="0"/>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Threat</a:t>
            </a:r>
            <a:r>
              <a:rPr lang="en-IN" sz="1800" dirty="0">
                <a:effectLst/>
                <a:latin typeface="Calibri" panose="020F0502020204030204" pitchFamily="34" charset="0"/>
                <a:ea typeface="Calibri" panose="020F0502020204030204" pitchFamily="34" charset="0"/>
                <a:cs typeface="Times New Roman" panose="02020603050405020304" pitchFamily="18" charset="0"/>
              </a:rPr>
              <a:t>: It contains indication of the comments that are giving any threat to someone. 	</a:t>
            </a:r>
          </a:p>
          <a:p>
            <a:pPr marL="342900" lvl="0" indent="-342900">
              <a:lnSpc>
                <a:spcPct val="107000"/>
              </a:lnSpc>
              <a:buFont typeface="Calibri" panose="020F0502020204030204" pitchFamily="34" charset="0"/>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Abuse</a:t>
            </a:r>
            <a:r>
              <a:rPr lang="en-IN" sz="1800" dirty="0">
                <a:effectLst/>
                <a:latin typeface="Calibri" panose="020F0502020204030204" pitchFamily="34" charset="0"/>
                <a:ea typeface="Calibri" panose="020F0502020204030204" pitchFamily="34" charset="0"/>
                <a:cs typeface="Times New Roman" panose="02020603050405020304" pitchFamily="18" charset="0"/>
              </a:rPr>
              <a:t>: It is for comments that are abusive in nature. </a:t>
            </a:r>
          </a:p>
          <a:p>
            <a:pPr marL="342900" lvl="0" indent="-342900">
              <a:lnSpc>
                <a:spcPct val="107000"/>
              </a:lnSpc>
              <a:buFont typeface="Calibri" panose="020F0502020204030204" pitchFamily="34" charset="0"/>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Loathe</a:t>
            </a:r>
            <a:r>
              <a:rPr lang="en-IN" sz="1800" dirty="0">
                <a:effectLst/>
                <a:latin typeface="Calibri" panose="020F0502020204030204" pitchFamily="34" charset="0"/>
                <a:ea typeface="Calibri" panose="020F0502020204030204" pitchFamily="34" charset="0"/>
                <a:cs typeface="Times New Roman" panose="02020603050405020304" pitchFamily="18" charset="0"/>
              </a:rPr>
              <a:t>: It describes the comments which are hateful and loathing in nature.  </a:t>
            </a:r>
          </a:p>
          <a:p>
            <a:pPr marL="342900" lvl="0" indent="-342900">
              <a:lnSpc>
                <a:spcPct val="107000"/>
              </a:lnSpc>
              <a:buFont typeface="Calibri" panose="020F0502020204030204" pitchFamily="34" charset="0"/>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ID</a:t>
            </a:r>
            <a:r>
              <a:rPr lang="en-IN" sz="1800" dirty="0">
                <a:effectLst/>
                <a:latin typeface="Calibri" panose="020F0502020204030204" pitchFamily="34" charset="0"/>
                <a:ea typeface="Calibri" panose="020F0502020204030204" pitchFamily="34" charset="0"/>
                <a:cs typeface="Times New Roman" panose="02020603050405020304" pitchFamily="18" charset="0"/>
              </a:rPr>
              <a:t>: It includes unique Ids associated with each comment text given.   </a:t>
            </a:r>
          </a:p>
          <a:p>
            <a:pPr marL="342900" lvl="0" indent="-342900">
              <a:lnSpc>
                <a:spcPct val="107000"/>
              </a:lnSpc>
              <a:spcAft>
                <a:spcPts val="800"/>
              </a:spcAft>
              <a:buFont typeface="Calibri" panose="020F0502020204030204" pitchFamily="34" charset="0"/>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Comment text</a:t>
            </a:r>
            <a:r>
              <a:rPr lang="en-IN" sz="1800" dirty="0">
                <a:effectLst/>
                <a:latin typeface="Calibri" panose="020F0502020204030204" pitchFamily="34" charset="0"/>
                <a:ea typeface="Calibri" panose="020F0502020204030204" pitchFamily="34" charset="0"/>
                <a:cs typeface="Times New Roman" panose="02020603050405020304" pitchFamily="18" charset="0"/>
              </a:rPr>
              <a:t>: This column contains the comments extracted from various social media platforms.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1"/>
          <p:cNvSpPr txBox="1">
            <a:spLocks noGrp="1"/>
          </p:cNvSpPr>
          <p:nvPr>
            <p:ph type="title"/>
          </p:nvPr>
        </p:nvSpPr>
        <p:spPr>
          <a:xfrm>
            <a:off x="1489437" y="420390"/>
            <a:ext cx="9588992" cy="147048"/>
          </a:xfrm>
          <a:prstGeom prst="rect">
            <a:avLst/>
          </a:prstGeom>
          <a:noFill/>
          <a:ln>
            <a:noFill/>
          </a:ln>
        </p:spPr>
        <p:txBody>
          <a:bodyPr spcFirstLastPara="1" wrap="square" lIns="91425" tIns="45700" rIns="91425" bIns="45700" anchor="b" anchorCtr="0">
            <a:noAutofit/>
          </a:bodyPr>
          <a:lstStyle/>
          <a:p>
            <a:pPr marL="0" algn="ctr" defTabSz="457200">
              <a:buSzPct val="100000"/>
            </a:pPr>
            <a:r>
              <a:rPr lang="en-US" sz="3500"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ea typeface="+mn-ea"/>
                <a:cs typeface="+mn-cs"/>
              </a:rPr>
              <a:t>Exploratory Data Analysis</a:t>
            </a:r>
            <a:endParaRPr sz="3500"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ea typeface="+mn-ea"/>
              <a:cs typeface="+mn-cs"/>
            </a:endParaRPr>
          </a:p>
        </p:txBody>
      </p:sp>
      <p:grpSp>
        <p:nvGrpSpPr>
          <p:cNvPr id="181" name="Google Shape;181;p11"/>
          <p:cNvGrpSpPr/>
          <p:nvPr/>
        </p:nvGrpSpPr>
        <p:grpSpPr>
          <a:xfrm>
            <a:off x="9025467" y="1117600"/>
            <a:ext cx="3163358" cy="2936388"/>
            <a:chOff x="228599" y="0"/>
            <a:chExt cx="4114800" cy="4114800"/>
          </a:xfrm>
        </p:grpSpPr>
        <p:sp>
          <p:nvSpPr>
            <p:cNvPr id="182" name="Google Shape;182;p11"/>
            <p:cNvSpPr/>
            <p:nvPr/>
          </p:nvSpPr>
          <p:spPr>
            <a:xfrm>
              <a:off x="228599" y="0"/>
              <a:ext cx="4114800" cy="4114800"/>
            </a:xfrm>
            <a:prstGeom prst="quadArrow">
              <a:avLst>
                <a:gd name="adj1" fmla="val 2000"/>
                <a:gd name="adj2" fmla="val 4000"/>
                <a:gd name="adj3" fmla="val 5000"/>
              </a:avLst>
            </a:prstGeom>
            <a:solidFill>
              <a:srgbClr val="F1D6CD"/>
            </a:solid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496061" y="267462"/>
              <a:ext cx="1645920" cy="1645920"/>
            </a:xfrm>
            <a:prstGeom prst="roundRect">
              <a:avLst>
                <a:gd name="adj" fmla="val 16667"/>
              </a:avLst>
            </a:prstGeom>
            <a:solidFill>
              <a:srgbClr val="DC7F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txBox="1"/>
            <p:nvPr/>
          </p:nvSpPr>
          <p:spPr>
            <a:xfrm>
              <a:off x="576408" y="347809"/>
              <a:ext cx="1485226" cy="148522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Shape : </a:t>
              </a:r>
              <a:r>
                <a:rPr lang="en-US" sz="1600" dirty="0">
                  <a:solidFill>
                    <a:schemeClr val="lt1"/>
                  </a:solidFill>
                  <a:latin typeface="Constantia"/>
                  <a:ea typeface="Constantia"/>
                  <a:cs typeface="Constantia"/>
                  <a:sym typeface="Constantia"/>
                </a:rPr>
                <a:t>159571</a:t>
              </a:r>
              <a:r>
                <a:rPr lang="en-US" sz="1600" b="0" i="0" u="none" strike="noStrike" cap="none" dirty="0">
                  <a:solidFill>
                    <a:schemeClr val="lt1"/>
                  </a:solidFill>
                  <a:latin typeface="Constantia"/>
                  <a:ea typeface="Constantia"/>
                  <a:cs typeface="Constantia"/>
                  <a:sym typeface="Constantia"/>
                </a:rPr>
                <a:t> rows and 8 columns</a:t>
              </a:r>
              <a:endParaRPr dirty="0"/>
            </a:p>
          </p:txBody>
        </p:sp>
        <p:sp>
          <p:nvSpPr>
            <p:cNvPr id="185" name="Google Shape;185;p11"/>
            <p:cNvSpPr/>
            <p:nvPr/>
          </p:nvSpPr>
          <p:spPr>
            <a:xfrm>
              <a:off x="2430017" y="267462"/>
              <a:ext cx="1645920" cy="164592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txBox="1"/>
            <p:nvPr/>
          </p:nvSpPr>
          <p:spPr>
            <a:xfrm>
              <a:off x="2510364" y="347809"/>
              <a:ext cx="1485226" cy="148522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onstantia"/>
                <a:buNone/>
              </a:pPr>
              <a:r>
                <a:rPr lang="en-US" sz="1600" dirty="0">
                  <a:solidFill>
                    <a:schemeClr val="lt1"/>
                  </a:solidFill>
                  <a:latin typeface="Constantia"/>
                  <a:ea typeface="Constantia"/>
                  <a:cs typeface="Constantia"/>
                  <a:sym typeface="Constantia"/>
                </a:rPr>
                <a:t>No</a:t>
              </a:r>
              <a:r>
                <a:rPr lang="en-US" sz="1600" b="0" i="0" u="none" strike="noStrike" cap="none" dirty="0">
                  <a:solidFill>
                    <a:schemeClr val="lt1"/>
                  </a:solidFill>
                  <a:latin typeface="Constantia"/>
                  <a:ea typeface="Constantia"/>
                  <a:cs typeface="Constantia"/>
                  <a:sym typeface="Constantia"/>
                </a:rPr>
                <a:t> null values present</a:t>
              </a:r>
              <a:endParaRPr sz="1600" b="0" i="0" u="none" strike="noStrike" cap="none" dirty="0">
                <a:solidFill>
                  <a:schemeClr val="lt1"/>
                </a:solidFill>
                <a:latin typeface="Constantia"/>
                <a:ea typeface="Constantia"/>
                <a:cs typeface="Constantia"/>
                <a:sym typeface="Constantia"/>
              </a:endParaRPr>
            </a:p>
          </p:txBody>
        </p:sp>
        <p:sp>
          <p:nvSpPr>
            <p:cNvPr id="187" name="Google Shape;187;p11"/>
            <p:cNvSpPr/>
            <p:nvPr/>
          </p:nvSpPr>
          <p:spPr>
            <a:xfrm>
              <a:off x="496061" y="2201418"/>
              <a:ext cx="1645920" cy="1645920"/>
            </a:xfrm>
            <a:prstGeom prst="roundRect">
              <a:avLst>
                <a:gd name="adj" fmla="val 16667"/>
              </a:avLst>
            </a:prstGeom>
            <a:solidFill>
              <a:srgbClr val="D8B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txBox="1"/>
            <p:nvPr/>
          </p:nvSpPr>
          <p:spPr>
            <a:xfrm>
              <a:off x="576408" y="2281765"/>
              <a:ext cx="1485226" cy="148522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No Duplicate record found</a:t>
              </a:r>
              <a:endParaRPr sz="1600" b="0" i="0" u="none" strike="noStrike" cap="none" dirty="0">
                <a:solidFill>
                  <a:schemeClr val="lt1"/>
                </a:solidFill>
                <a:latin typeface="Constantia"/>
                <a:ea typeface="Constantia"/>
                <a:cs typeface="Constantia"/>
                <a:sym typeface="Constantia"/>
              </a:endParaRPr>
            </a:p>
          </p:txBody>
        </p:sp>
        <p:sp>
          <p:nvSpPr>
            <p:cNvPr id="189" name="Google Shape;189;p11"/>
            <p:cNvSpPr/>
            <p:nvPr/>
          </p:nvSpPr>
          <p:spPr>
            <a:xfrm>
              <a:off x="2430017" y="2201418"/>
              <a:ext cx="1645920" cy="164592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txBox="1"/>
            <p:nvPr/>
          </p:nvSpPr>
          <p:spPr>
            <a:xfrm>
              <a:off x="2510362" y="2225271"/>
              <a:ext cx="1485227" cy="148522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Datatypes of </a:t>
              </a:r>
              <a:r>
                <a:rPr lang="en-US" sz="1600" dirty="0">
                  <a:solidFill>
                    <a:schemeClr val="lt1"/>
                  </a:solidFill>
                  <a:latin typeface="Constantia"/>
                  <a:ea typeface="Constantia"/>
                  <a:cs typeface="Constantia"/>
                  <a:sym typeface="Constantia"/>
                </a:rPr>
                <a:t>text and int present</a:t>
              </a:r>
              <a:endParaRPr sz="1600" b="0" i="0" u="none" strike="noStrike" cap="none" dirty="0">
                <a:solidFill>
                  <a:schemeClr val="lt1"/>
                </a:solidFill>
                <a:latin typeface="Constantia"/>
                <a:ea typeface="Constantia"/>
                <a:cs typeface="Constantia"/>
                <a:sym typeface="Constantia"/>
              </a:endParaRPr>
            </a:p>
          </p:txBody>
        </p:sp>
      </p:grpSp>
      <p:sp>
        <p:nvSpPr>
          <p:cNvPr id="191" name="Google Shape;191;p11"/>
          <p:cNvSpPr txBox="1"/>
          <p:nvPr/>
        </p:nvSpPr>
        <p:spPr>
          <a:xfrm>
            <a:off x="777441" y="493914"/>
            <a:ext cx="8186255" cy="6114198"/>
          </a:xfrm>
          <a:prstGeom prst="rect">
            <a:avLst/>
          </a:prstGeom>
          <a:noFill/>
          <a:ln w="9525" cap="flat" cmpd="sng">
            <a:solidFill>
              <a:srgbClr val="E9F0F5"/>
            </a:solidFill>
            <a:prstDash val="solid"/>
            <a:round/>
            <a:headEnd type="none" w="sm" len="sm"/>
            <a:tailEnd type="none" w="sm" len="sm"/>
          </a:ln>
        </p:spPr>
        <p:txBody>
          <a:bodyPr spcFirstLastPara="1" wrap="square" lIns="91425" tIns="45700" rIns="91425" bIns="45700" anchor="t" anchorCtr="0">
            <a:spAutoFit/>
          </a:bodyPr>
          <a:lstStyle/>
          <a:p>
            <a:pPr marL="742950" lvl="1" indent="-285750">
              <a:buClr>
                <a:schemeClr val="dk1"/>
              </a:buClr>
              <a:buSzPts val="1800"/>
              <a:buFont typeface="Wingdings" panose="05000000000000000000" pitchFamily="2" charset="2"/>
              <a:buChar char="Ø"/>
            </a:pPr>
            <a:r>
              <a:rPr lang="en-US" sz="2000" b="0" i="0" u="none" strike="noStrike" cap="none" dirty="0">
                <a:solidFill>
                  <a:schemeClr val="dk1"/>
                </a:solidFill>
                <a:latin typeface="Calibri"/>
                <a:ea typeface="Calibri"/>
                <a:cs typeface="Calibri"/>
                <a:sym typeface="Calibri"/>
              </a:rPr>
              <a:t>Data preprocessing</a:t>
            </a:r>
          </a:p>
          <a:p>
            <a:pPr marL="34290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As a first step I have imported required libraries and I have imported the dataset which was provided in excel format. </a:t>
            </a:r>
          </a:p>
          <a:p>
            <a:pPr marL="34290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Then I did all the analysis like checking shape, value counts, info, duplicates value null values etc.</a:t>
            </a:r>
          </a:p>
          <a:p>
            <a:pPr marL="34290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I have also dropped “id”, column as I found they are useless.</a:t>
            </a:r>
          </a:p>
          <a:p>
            <a:pPr marL="34290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While checking for null values I found null values in the dataset.</a:t>
            </a:r>
          </a:p>
          <a:p>
            <a:pPr marL="34290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Make columns to check length of strings in particular comments.</a:t>
            </a:r>
          </a:p>
          <a:p>
            <a:pPr marL="34290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Convert all text data into lower case.</a:t>
            </a:r>
          </a:p>
          <a:p>
            <a:pPr marL="34290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Replace time date format to text format.</a:t>
            </a:r>
          </a:p>
          <a:p>
            <a:pPr marL="34290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Replace all numerical no to text format.</a:t>
            </a:r>
          </a:p>
          <a:p>
            <a:pPr marL="34290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Replace numeric IP address to text format.</a:t>
            </a:r>
          </a:p>
          <a:p>
            <a:pPr marL="34290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Remove head and tail blank spaces.</a:t>
            </a:r>
          </a:p>
          <a:p>
            <a:pPr marL="34290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Than make </a:t>
            </a:r>
            <a:r>
              <a:rPr lang="en-US" sz="1800" b="1" u="sng" dirty="0">
                <a:effectLst/>
                <a:latin typeface="Calibri" panose="020F0502020204030204" pitchFamily="34" charset="0"/>
                <a:ea typeface="Calibri" panose="020F0502020204030204" pitchFamily="34" charset="0"/>
                <a:cs typeface="Times New Roman" panose="02020603050405020304" pitchFamily="18" charset="0"/>
              </a:rPr>
              <a:t>CLAENTEXT  </a:t>
            </a:r>
            <a:r>
              <a:rPr lang="en-US" sz="1800" dirty="0">
                <a:effectLst/>
                <a:latin typeface="Calibri" panose="020F0502020204030204" pitchFamily="34" charset="0"/>
                <a:ea typeface="Calibri" panose="020F0502020204030204" pitchFamily="34" charset="0"/>
                <a:cs typeface="Times New Roman" panose="02020603050405020304" pitchFamily="18" charset="0"/>
              </a:rPr>
              <a:t>function to prepare text data, in that function remove string punctuation, tokenize comment in words, remove stop words like(</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I,me,u,your,have,had,etc</a:t>
            </a:r>
            <a:r>
              <a:rPr lang="en-US" sz="1800" dirty="0">
                <a:effectLst/>
                <a:latin typeface="Calibri" panose="020F0502020204030204" pitchFamily="34" charset="0"/>
                <a:ea typeface="Calibri" panose="020F0502020204030204" pitchFamily="34" charset="0"/>
                <a:cs typeface="Times New Roman" panose="02020603050405020304" pitchFamily="18" charset="0"/>
              </a:rPr>
              <a:t>…),than using POS TAG(part of speech) lemmatization the words.</a:t>
            </a:r>
          </a:p>
          <a:p>
            <a:pPr marL="34290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Apply this function to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comment_text</a:t>
            </a:r>
            <a:r>
              <a:rPr lang="en-US" sz="1800" dirty="0">
                <a:effectLst/>
                <a:latin typeface="Calibri" panose="020F0502020204030204" pitchFamily="34" charset="0"/>
                <a:ea typeface="Calibri" panose="020F0502020204030204" pitchFamily="34" charset="0"/>
                <a:cs typeface="Times New Roman" panose="02020603050405020304" pitchFamily="18" charset="0"/>
              </a:rPr>
              <a:t> column.</a:t>
            </a:r>
          </a:p>
          <a:p>
            <a:pPr marL="342900" lvl="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Again make column to check clean text length.</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 Using TFIDF Vectorize transform text  to vectors and extract features for models</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AE5FE8C-8A19-4A4C-8D2B-75AEE83CED96}"/>
              </a:ext>
            </a:extLst>
          </p:cNvPr>
          <p:cNvSpPr txBox="1"/>
          <p:nvPr/>
        </p:nvSpPr>
        <p:spPr>
          <a:xfrm>
            <a:off x="7572483" y="1729626"/>
            <a:ext cx="3211781" cy="923330"/>
          </a:xfrm>
          <a:prstGeom prst="rect">
            <a:avLst/>
          </a:prstGeom>
          <a:noFill/>
        </p:spPr>
        <p:txBody>
          <a:bodyPr wrap="square" rtlCol="0">
            <a:spAutoFit/>
          </a:bodyPr>
          <a:lstStyle/>
          <a:p>
            <a:pPr marL="285750" indent="-285750">
              <a:buFont typeface="Arial" panose="020B0604020202020204" pitchFamily="34" charset="0"/>
              <a:buChar char="•"/>
            </a:pPr>
            <a:r>
              <a:rPr lang="en-US" dirty="0"/>
              <a:t>Distribution of comment label are shown pie chart malignant are most</a:t>
            </a:r>
            <a:endParaRPr lang="en-IN" dirty="0"/>
          </a:p>
        </p:txBody>
      </p:sp>
      <p:sp>
        <p:nvSpPr>
          <p:cNvPr id="8" name="TextBox 7">
            <a:extLst>
              <a:ext uri="{FF2B5EF4-FFF2-40B4-BE49-F238E27FC236}">
                <a16:creationId xmlns:a16="http://schemas.microsoft.com/office/drawing/2014/main" id="{9D5F277C-55DD-4DD7-850B-24683F0D82A5}"/>
              </a:ext>
            </a:extLst>
          </p:cNvPr>
          <p:cNvSpPr txBox="1"/>
          <p:nvPr/>
        </p:nvSpPr>
        <p:spPr>
          <a:xfrm>
            <a:off x="1651952" y="199536"/>
            <a:ext cx="7218680" cy="577081"/>
          </a:xfrm>
          <a:prstGeom prst="rect">
            <a:avLst/>
          </a:prstGeom>
          <a:noFill/>
        </p:spPr>
        <p:txBody>
          <a:bodyPr wrap="square">
            <a:spAutoFit/>
          </a:bodyPr>
          <a:lstStyle/>
          <a:p>
            <a:pPr algn="ctr">
              <a:lnSpc>
                <a:spcPct val="90000"/>
              </a:lnSpc>
              <a:buClr>
                <a:srgbClr val="345D7E"/>
              </a:buClr>
              <a:buSzPct val="100000"/>
            </a:pPr>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Label Distribution plot</a:t>
            </a:r>
            <a:endParaRPr lang="en-IN"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9" name="Picture 8">
            <a:extLst>
              <a:ext uri="{FF2B5EF4-FFF2-40B4-BE49-F238E27FC236}">
                <a16:creationId xmlns:a16="http://schemas.microsoft.com/office/drawing/2014/main" id="{7E29820C-EB94-4354-AC63-79ACBB7476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1409" y="1321684"/>
            <a:ext cx="6021074" cy="4954628"/>
          </a:xfrm>
          <a:prstGeom prst="rect">
            <a:avLst/>
          </a:prstGeom>
        </p:spPr>
      </p:pic>
    </p:spTree>
    <p:extLst>
      <p:ext uri="{BB962C8B-B14F-4D97-AF65-F5344CB8AC3E}">
        <p14:creationId xmlns:p14="http://schemas.microsoft.com/office/powerpoint/2010/main" val="410775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Median">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TM04033919[[fn=Circuit]]</Template>
  <TotalTime>169</TotalTime>
  <Words>1116</Words>
  <Application>Microsoft Office PowerPoint</Application>
  <PresentationFormat>Custom</PresentationFormat>
  <Paragraphs>120</Paragraphs>
  <Slides>20</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Tw Cen MT</vt:lpstr>
      <vt:lpstr>Calibri</vt:lpstr>
      <vt:lpstr>Wingdings</vt:lpstr>
      <vt:lpstr>Constantia</vt:lpstr>
      <vt:lpstr>Arial</vt:lpstr>
      <vt:lpstr>Times New Roman</vt:lpstr>
      <vt:lpstr>Circuit</vt:lpstr>
      <vt:lpstr>PowerPoint Presentation</vt:lpstr>
      <vt:lpstr>PowerPoint Presentation</vt:lpstr>
      <vt:lpstr>PowerPoint Presentation</vt:lpstr>
      <vt:lpstr>Exercise</vt:lpstr>
      <vt:lpstr>Points to remember</vt:lpstr>
      <vt:lpstr>Project Goals</vt:lpstr>
      <vt:lpstr>column Description</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Limitations of this work and Scope for 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Loan Defaulter Project Presentation</dc:title>
  <dc:creator>Sweta Rai</dc:creator>
  <cp:lastModifiedBy>Ankit Dadarwala</cp:lastModifiedBy>
  <cp:revision>39</cp:revision>
  <dcterms:created xsi:type="dcterms:W3CDTF">2021-10-25T15:38:10Z</dcterms:created>
  <dcterms:modified xsi:type="dcterms:W3CDTF">2021-12-24T12:15:25Z</dcterms:modified>
</cp:coreProperties>
</file>